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8"/>
  </p:notesMasterIdLst>
  <p:handoutMasterIdLst>
    <p:handoutMasterId r:id="rId29"/>
  </p:handoutMasterIdLst>
  <p:sldIdLst>
    <p:sldId id="256" r:id="rId2"/>
    <p:sldId id="283" r:id="rId3"/>
    <p:sldId id="304" r:id="rId4"/>
    <p:sldId id="305" r:id="rId5"/>
    <p:sldId id="285" r:id="rId6"/>
    <p:sldId id="286" r:id="rId7"/>
    <p:sldId id="287" r:id="rId8"/>
    <p:sldId id="289" r:id="rId9"/>
    <p:sldId id="290" r:id="rId10"/>
    <p:sldId id="295" r:id="rId11"/>
    <p:sldId id="307" r:id="rId12"/>
    <p:sldId id="327" r:id="rId13"/>
    <p:sldId id="308" r:id="rId14"/>
    <p:sldId id="309" r:id="rId15"/>
    <p:sldId id="312" r:id="rId16"/>
    <p:sldId id="314" r:id="rId17"/>
    <p:sldId id="315" r:id="rId18"/>
    <p:sldId id="317" r:id="rId19"/>
    <p:sldId id="322" r:id="rId20"/>
    <p:sldId id="320" r:id="rId21"/>
    <p:sldId id="321" r:id="rId22"/>
    <p:sldId id="324" r:id="rId23"/>
    <p:sldId id="325" r:id="rId24"/>
    <p:sldId id="323" r:id="rId25"/>
    <p:sldId id="326" r:id="rId26"/>
    <p:sldId id="262" r:id="rId27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6600"/>
    <a:srgbClr val="FF9900"/>
    <a:srgbClr val="663300"/>
    <a:srgbClr val="894400"/>
    <a:srgbClr val="A45100"/>
    <a:srgbClr val="B75B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004" autoAdjust="0"/>
    <p:restoredTop sz="94679" autoAdjust="0"/>
  </p:normalViewPr>
  <p:slideViewPr>
    <p:cSldViewPr>
      <p:cViewPr varScale="1">
        <p:scale>
          <a:sx n="58" d="100"/>
          <a:sy n="58" d="100"/>
        </p:scale>
        <p:origin x="-955" y="-7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9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69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560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69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158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69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560" y="883158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5C7930A0-C158-4863-B147-40D1963F1A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013103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48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560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97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48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720" y="4415790"/>
            <a:ext cx="5140960" cy="4183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648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58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48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560" y="883158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59B87F35-EA4D-449E-A296-3CD24D5E4C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247256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6"/>
          <p:cNvGrpSpPr>
            <a:grpSpLocks/>
          </p:cNvGrpSpPr>
          <p:nvPr/>
        </p:nvGrpSpPr>
        <p:grpSpPr bwMode="auto">
          <a:xfrm>
            <a:off x="457200" y="2363788"/>
            <a:ext cx="8153400" cy="1600200"/>
            <a:chOff x="288" y="1489"/>
            <a:chExt cx="5136" cy="1008"/>
          </a:xfrm>
        </p:grpSpPr>
        <p:sp>
          <p:nvSpPr>
            <p:cNvPr id="5" name="Arc 2"/>
            <p:cNvSpPr>
              <a:spLocks/>
            </p:cNvSpPr>
            <p:nvPr/>
          </p:nvSpPr>
          <p:spPr bwMode="invGray">
            <a:xfrm>
              <a:off x="3595" y="1489"/>
              <a:ext cx="1829" cy="1008"/>
            </a:xfrm>
            <a:custGeom>
              <a:avLst/>
              <a:gdLst>
                <a:gd name="T0" fmla="*/ 0 w 21912"/>
                <a:gd name="T1" fmla="*/ 0 h 43200"/>
                <a:gd name="T2" fmla="*/ 0 w 21912"/>
                <a:gd name="T3" fmla="*/ 0 h 43200"/>
                <a:gd name="T4" fmla="*/ 0 w 21912"/>
                <a:gd name="T5" fmla="*/ 0 h 432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912" h="43200" fill="none" extrusionOk="0">
                  <a:moveTo>
                    <a:pt x="300" y="0"/>
                  </a:moveTo>
                  <a:cubicBezTo>
                    <a:pt x="304" y="0"/>
                    <a:pt x="308" y="-1"/>
                    <a:pt x="312" y="0"/>
                  </a:cubicBezTo>
                  <a:cubicBezTo>
                    <a:pt x="12241" y="0"/>
                    <a:pt x="21912" y="9670"/>
                    <a:pt x="21912" y="21600"/>
                  </a:cubicBezTo>
                  <a:cubicBezTo>
                    <a:pt x="21912" y="33529"/>
                    <a:pt x="12241" y="43200"/>
                    <a:pt x="312" y="43200"/>
                  </a:cubicBezTo>
                  <a:cubicBezTo>
                    <a:pt x="207" y="43200"/>
                    <a:pt x="103" y="43199"/>
                    <a:pt x="0" y="43197"/>
                  </a:cubicBezTo>
                </a:path>
                <a:path w="21912" h="43200" stroke="0" extrusionOk="0">
                  <a:moveTo>
                    <a:pt x="300" y="0"/>
                  </a:moveTo>
                  <a:cubicBezTo>
                    <a:pt x="304" y="0"/>
                    <a:pt x="308" y="-1"/>
                    <a:pt x="312" y="0"/>
                  </a:cubicBezTo>
                  <a:cubicBezTo>
                    <a:pt x="12241" y="0"/>
                    <a:pt x="21912" y="9670"/>
                    <a:pt x="21912" y="21600"/>
                  </a:cubicBezTo>
                  <a:cubicBezTo>
                    <a:pt x="21912" y="33529"/>
                    <a:pt x="12241" y="43200"/>
                    <a:pt x="312" y="43200"/>
                  </a:cubicBezTo>
                  <a:cubicBezTo>
                    <a:pt x="207" y="43200"/>
                    <a:pt x="103" y="43199"/>
                    <a:pt x="0" y="43197"/>
                  </a:cubicBezTo>
                  <a:lnTo>
                    <a:pt x="312" y="21600"/>
                  </a:lnTo>
                  <a:lnTo>
                    <a:pt x="30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66330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" name="Arc 3"/>
            <p:cNvSpPr>
              <a:spLocks/>
            </p:cNvSpPr>
            <p:nvPr/>
          </p:nvSpPr>
          <p:spPr bwMode="invGray">
            <a:xfrm>
              <a:off x="3548" y="1593"/>
              <a:ext cx="1831" cy="800"/>
            </a:xfrm>
            <a:custGeom>
              <a:avLst/>
              <a:gdLst>
                <a:gd name="T0" fmla="*/ 0 w 21924"/>
                <a:gd name="T1" fmla="*/ 0 h 43200"/>
                <a:gd name="T2" fmla="*/ 0 w 21924"/>
                <a:gd name="T3" fmla="*/ 0 h 43200"/>
                <a:gd name="T4" fmla="*/ 0 w 21924"/>
                <a:gd name="T5" fmla="*/ 0 h 432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924" h="43200" fill="none" extrusionOk="0">
                  <a:moveTo>
                    <a:pt x="312" y="0"/>
                  </a:moveTo>
                  <a:cubicBezTo>
                    <a:pt x="316" y="0"/>
                    <a:pt x="320" y="-1"/>
                    <a:pt x="324" y="0"/>
                  </a:cubicBezTo>
                  <a:cubicBezTo>
                    <a:pt x="12253" y="0"/>
                    <a:pt x="21924" y="9670"/>
                    <a:pt x="21924" y="21600"/>
                  </a:cubicBezTo>
                  <a:cubicBezTo>
                    <a:pt x="21924" y="33529"/>
                    <a:pt x="12253" y="43200"/>
                    <a:pt x="324" y="43200"/>
                  </a:cubicBezTo>
                  <a:cubicBezTo>
                    <a:pt x="215" y="43200"/>
                    <a:pt x="107" y="43199"/>
                    <a:pt x="0" y="43197"/>
                  </a:cubicBezTo>
                </a:path>
                <a:path w="21924" h="43200" stroke="0" extrusionOk="0">
                  <a:moveTo>
                    <a:pt x="312" y="0"/>
                  </a:moveTo>
                  <a:cubicBezTo>
                    <a:pt x="316" y="0"/>
                    <a:pt x="320" y="-1"/>
                    <a:pt x="324" y="0"/>
                  </a:cubicBezTo>
                  <a:cubicBezTo>
                    <a:pt x="12253" y="0"/>
                    <a:pt x="21924" y="9670"/>
                    <a:pt x="21924" y="21600"/>
                  </a:cubicBezTo>
                  <a:cubicBezTo>
                    <a:pt x="21924" y="33529"/>
                    <a:pt x="12253" y="43200"/>
                    <a:pt x="324" y="43200"/>
                  </a:cubicBezTo>
                  <a:cubicBezTo>
                    <a:pt x="215" y="43200"/>
                    <a:pt x="107" y="43199"/>
                    <a:pt x="0" y="43197"/>
                  </a:cubicBezTo>
                  <a:lnTo>
                    <a:pt x="324" y="21600"/>
                  </a:lnTo>
                  <a:lnTo>
                    <a:pt x="31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89440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" name="Arc 4"/>
            <p:cNvSpPr>
              <a:spLocks/>
            </p:cNvSpPr>
            <p:nvPr/>
          </p:nvSpPr>
          <p:spPr bwMode="invGray">
            <a:xfrm>
              <a:off x="3521" y="1732"/>
              <a:ext cx="1830" cy="522"/>
            </a:xfrm>
            <a:custGeom>
              <a:avLst/>
              <a:gdLst>
                <a:gd name="T0" fmla="*/ 0 w 21925"/>
                <a:gd name="T1" fmla="*/ 0 h 43200"/>
                <a:gd name="T2" fmla="*/ 0 w 21925"/>
                <a:gd name="T3" fmla="*/ 0 h 43200"/>
                <a:gd name="T4" fmla="*/ 0 w 21925"/>
                <a:gd name="T5" fmla="*/ 0 h 432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925" h="43200" fill="none" extrusionOk="0">
                  <a:moveTo>
                    <a:pt x="313" y="0"/>
                  </a:moveTo>
                  <a:cubicBezTo>
                    <a:pt x="317" y="0"/>
                    <a:pt x="321" y="-1"/>
                    <a:pt x="325" y="0"/>
                  </a:cubicBezTo>
                  <a:cubicBezTo>
                    <a:pt x="12254" y="0"/>
                    <a:pt x="21925" y="9670"/>
                    <a:pt x="21925" y="21600"/>
                  </a:cubicBezTo>
                  <a:cubicBezTo>
                    <a:pt x="21925" y="33529"/>
                    <a:pt x="12254" y="43200"/>
                    <a:pt x="325" y="43200"/>
                  </a:cubicBezTo>
                  <a:cubicBezTo>
                    <a:pt x="216" y="43200"/>
                    <a:pt x="108" y="43199"/>
                    <a:pt x="0" y="43197"/>
                  </a:cubicBezTo>
                </a:path>
                <a:path w="21925" h="43200" stroke="0" extrusionOk="0">
                  <a:moveTo>
                    <a:pt x="313" y="0"/>
                  </a:moveTo>
                  <a:cubicBezTo>
                    <a:pt x="317" y="0"/>
                    <a:pt x="321" y="-1"/>
                    <a:pt x="325" y="0"/>
                  </a:cubicBezTo>
                  <a:cubicBezTo>
                    <a:pt x="12254" y="0"/>
                    <a:pt x="21925" y="9670"/>
                    <a:pt x="21925" y="21600"/>
                  </a:cubicBezTo>
                  <a:cubicBezTo>
                    <a:pt x="21925" y="33529"/>
                    <a:pt x="12254" y="43200"/>
                    <a:pt x="325" y="43200"/>
                  </a:cubicBezTo>
                  <a:cubicBezTo>
                    <a:pt x="216" y="43200"/>
                    <a:pt x="108" y="43199"/>
                    <a:pt x="0" y="43197"/>
                  </a:cubicBezTo>
                  <a:lnTo>
                    <a:pt x="325" y="21600"/>
                  </a:lnTo>
                  <a:lnTo>
                    <a:pt x="313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B75B0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" name="AutoShape 5"/>
            <p:cNvSpPr>
              <a:spLocks noChangeArrowheads="1"/>
            </p:cNvSpPr>
            <p:nvPr/>
          </p:nvSpPr>
          <p:spPr bwMode="invGray">
            <a:xfrm>
              <a:off x="288" y="1940"/>
              <a:ext cx="4988" cy="104"/>
            </a:xfrm>
            <a:prstGeom prst="roundRect">
              <a:avLst>
                <a:gd name="adj" fmla="val 49995"/>
              </a:avLst>
            </a:prstGeom>
            <a:gradFill rotWithShape="0">
              <a:gsLst>
                <a:gs pos="0">
                  <a:srgbClr val="000000"/>
                </a:gs>
                <a:gs pos="20000">
                  <a:srgbClr val="000040"/>
                </a:gs>
                <a:gs pos="50000">
                  <a:srgbClr val="400040"/>
                </a:gs>
                <a:gs pos="75000">
                  <a:srgbClr val="8F0040"/>
                </a:gs>
                <a:gs pos="89999">
                  <a:srgbClr val="F27300"/>
                </a:gs>
                <a:gs pos="100000">
                  <a:srgbClr val="FFBF0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079" name="Rectangle 7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4478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7338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9" name="Rectangle 9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 dirty="0" smtClean="0"/>
            </a:lvl1pPr>
          </a:lstStyle>
          <a:p>
            <a:pPr>
              <a:defRPr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0" name="Rectangle 1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1900</a:t>
            </a:r>
          </a:p>
        </p:txBody>
      </p:sp>
      <p:sp>
        <p:nvSpPr>
          <p:cNvPr id="11" name="Rectangle 1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ECC969-2544-4CC0-8719-50D08A9A35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78984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1900</a:t>
            </a: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 </a:t>
            </a:r>
            <a:r>
              <a:rPr lang="en-US" dirty="0" smtClean="0"/>
              <a:t>Lecture 6 </a:t>
            </a:r>
            <a:r>
              <a:rPr lang="en-US" dirty="0"/>
              <a:t>- </a:t>
            </a:r>
            <a:fld id="{6D19341D-0B06-48BC-8511-1E6C3D172F6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81282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96050" y="228600"/>
            <a:ext cx="1962150" cy="5943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28600"/>
            <a:ext cx="5734050" cy="5943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1900</a:t>
            </a: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 </a:t>
            </a:r>
            <a:r>
              <a:rPr lang="en-US" dirty="0" smtClean="0"/>
              <a:t>Lecture 6 </a:t>
            </a:r>
            <a:r>
              <a:rPr lang="en-US" dirty="0"/>
              <a:t>- </a:t>
            </a:r>
            <a:fld id="{34E1C4E1-256F-4520-8478-318F9DB3B62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87174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1900</a:t>
            </a: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 </a:t>
            </a:r>
            <a:r>
              <a:rPr lang="en-US" dirty="0" smtClean="0"/>
              <a:t>Lecture 6 </a:t>
            </a:r>
            <a:r>
              <a:rPr lang="en-US" dirty="0"/>
              <a:t>- </a:t>
            </a:r>
            <a:fld id="{3216F062-2FAA-41B8-8BA9-DFC2758AEA5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97984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1900</a:t>
            </a: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 </a:t>
            </a:r>
            <a:r>
              <a:rPr lang="en-US" dirty="0" smtClean="0"/>
              <a:t>Lecture 6 </a:t>
            </a:r>
            <a:r>
              <a:rPr lang="en-US" dirty="0"/>
              <a:t>- </a:t>
            </a:r>
            <a:fld id="{7B221A51-ED2B-4749-948F-4A032D649D5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82819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67640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640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1900</a:t>
            </a: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 </a:t>
            </a:r>
            <a:r>
              <a:rPr lang="en-US" dirty="0" smtClean="0"/>
              <a:t>Lecture 6 </a:t>
            </a:r>
            <a:r>
              <a:rPr lang="en-US" dirty="0"/>
              <a:t>- </a:t>
            </a:r>
            <a:fld id="{F35F6D06-43B6-4F3F-8CB9-C5FA5EC24C9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12630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8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1900</a:t>
            </a:r>
          </a:p>
        </p:txBody>
      </p:sp>
      <p:sp>
        <p:nvSpPr>
          <p:cNvPr id="9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 </a:t>
            </a:r>
            <a:r>
              <a:rPr lang="en-US" dirty="0" smtClean="0"/>
              <a:t>Lecture 6 </a:t>
            </a:r>
            <a:r>
              <a:rPr lang="en-US" dirty="0"/>
              <a:t>- </a:t>
            </a:r>
            <a:fld id="{E7A6ADB2-5C3D-4DD4-964D-B1B6AAC08D9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3012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1900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 </a:t>
            </a:r>
            <a:r>
              <a:rPr lang="en-US" dirty="0" smtClean="0"/>
              <a:t>Lecture 6 </a:t>
            </a:r>
            <a:r>
              <a:rPr lang="en-US" dirty="0"/>
              <a:t>- </a:t>
            </a:r>
            <a:fld id="{ABC2F24A-10C2-4672-A13F-5C82BCE61D6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94158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1900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 </a:t>
            </a:r>
            <a:r>
              <a:rPr lang="en-US" dirty="0" smtClean="0"/>
              <a:t>Lecture 6 </a:t>
            </a:r>
            <a:r>
              <a:rPr lang="en-US" dirty="0"/>
              <a:t>- </a:t>
            </a:r>
            <a:fld id="{F08C939F-6D1B-4CA1-AD4E-A37C00C1507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16254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1900</a:t>
            </a: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 </a:t>
            </a:r>
            <a:r>
              <a:rPr lang="en-US" dirty="0" smtClean="0"/>
              <a:t>Lecture 6 </a:t>
            </a:r>
            <a:r>
              <a:rPr lang="en-US" dirty="0"/>
              <a:t>- </a:t>
            </a:r>
            <a:fld id="{BE311436-D3E0-4FB0-B7C8-C00DE019DCB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72176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1900</a:t>
            </a: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 </a:t>
            </a:r>
            <a:r>
              <a:rPr lang="en-US" dirty="0" smtClean="0"/>
              <a:t>Lecture 6 </a:t>
            </a:r>
            <a:r>
              <a:rPr lang="en-US" dirty="0"/>
              <a:t>- </a:t>
            </a:r>
            <a:fld id="{6B757480-52FE-42F4-B035-F8CDB6BA93E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93086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6"/>
          <p:cNvGrpSpPr>
            <a:grpSpLocks/>
          </p:cNvGrpSpPr>
          <p:nvPr/>
        </p:nvGrpSpPr>
        <p:grpSpPr bwMode="auto">
          <a:xfrm>
            <a:off x="457200" y="533400"/>
            <a:ext cx="8153400" cy="1600200"/>
            <a:chOff x="288" y="625"/>
            <a:chExt cx="5136" cy="1008"/>
          </a:xfrm>
        </p:grpSpPr>
        <p:sp>
          <p:nvSpPr>
            <p:cNvPr id="1032" name="Arc 2"/>
            <p:cNvSpPr>
              <a:spLocks/>
            </p:cNvSpPr>
            <p:nvPr/>
          </p:nvSpPr>
          <p:spPr bwMode="invGray">
            <a:xfrm>
              <a:off x="3595" y="625"/>
              <a:ext cx="1829" cy="1008"/>
            </a:xfrm>
            <a:custGeom>
              <a:avLst/>
              <a:gdLst>
                <a:gd name="T0" fmla="*/ 0 w 21912"/>
                <a:gd name="T1" fmla="*/ 0 h 43200"/>
                <a:gd name="T2" fmla="*/ 0 w 21912"/>
                <a:gd name="T3" fmla="*/ 0 h 43200"/>
                <a:gd name="T4" fmla="*/ 0 w 21912"/>
                <a:gd name="T5" fmla="*/ 0 h 432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912" h="43200" fill="none" extrusionOk="0">
                  <a:moveTo>
                    <a:pt x="300" y="0"/>
                  </a:moveTo>
                  <a:cubicBezTo>
                    <a:pt x="304" y="0"/>
                    <a:pt x="308" y="-1"/>
                    <a:pt x="312" y="0"/>
                  </a:cubicBezTo>
                  <a:cubicBezTo>
                    <a:pt x="12241" y="0"/>
                    <a:pt x="21912" y="9670"/>
                    <a:pt x="21912" y="21600"/>
                  </a:cubicBezTo>
                  <a:cubicBezTo>
                    <a:pt x="21912" y="33529"/>
                    <a:pt x="12241" y="43200"/>
                    <a:pt x="312" y="43200"/>
                  </a:cubicBezTo>
                  <a:cubicBezTo>
                    <a:pt x="207" y="43200"/>
                    <a:pt x="103" y="43199"/>
                    <a:pt x="0" y="43197"/>
                  </a:cubicBezTo>
                </a:path>
                <a:path w="21912" h="43200" stroke="0" extrusionOk="0">
                  <a:moveTo>
                    <a:pt x="300" y="0"/>
                  </a:moveTo>
                  <a:cubicBezTo>
                    <a:pt x="304" y="0"/>
                    <a:pt x="308" y="-1"/>
                    <a:pt x="312" y="0"/>
                  </a:cubicBezTo>
                  <a:cubicBezTo>
                    <a:pt x="12241" y="0"/>
                    <a:pt x="21912" y="9670"/>
                    <a:pt x="21912" y="21600"/>
                  </a:cubicBezTo>
                  <a:cubicBezTo>
                    <a:pt x="21912" y="33529"/>
                    <a:pt x="12241" y="43200"/>
                    <a:pt x="312" y="43200"/>
                  </a:cubicBezTo>
                  <a:cubicBezTo>
                    <a:pt x="207" y="43200"/>
                    <a:pt x="103" y="43199"/>
                    <a:pt x="0" y="43197"/>
                  </a:cubicBezTo>
                  <a:lnTo>
                    <a:pt x="312" y="21600"/>
                  </a:lnTo>
                  <a:lnTo>
                    <a:pt x="30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66330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" name="Arc 3"/>
            <p:cNvSpPr>
              <a:spLocks/>
            </p:cNvSpPr>
            <p:nvPr/>
          </p:nvSpPr>
          <p:spPr bwMode="invGray">
            <a:xfrm>
              <a:off x="3548" y="729"/>
              <a:ext cx="1831" cy="800"/>
            </a:xfrm>
            <a:custGeom>
              <a:avLst/>
              <a:gdLst>
                <a:gd name="T0" fmla="*/ 0 w 21924"/>
                <a:gd name="T1" fmla="*/ 0 h 43200"/>
                <a:gd name="T2" fmla="*/ 0 w 21924"/>
                <a:gd name="T3" fmla="*/ 0 h 43200"/>
                <a:gd name="T4" fmla="*/ 0 w 21924"/>
                <a:gd name="T5" fmla="*/ 0 h 432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924" h="43200" fill="none" extrusionOk="0">
                  <a:moveTo>
                    <a:pt x="312" y="0"/>
                  </a:moveTo>
                  <a:cubicBezTo>
                    <a:pt x="316" y="0"/>
                    <a:pt x="320" y="-1"/>
                    <a:pt x="324" y="0"/>
                  </a:cubicBezTo>
                  <a:cubicBezTo>
                    <a:pt x="12253" y="0"/>
                    <a:pt x="21924" y="9670"/>
                    <a:pt x="21924" y="21600"/>
                  </a:cubicBezTo>
                  <a:cubicBezTo>
                    <a:pt x="21924" y="33529"/>
                    <a:pt x="12253" y="43200"/>
                    <a:pt x="324" y="43200"/>
                  </a:cubicBezTo>
                  <a:cubicBezTo>
                    <a:pt x="215" y="43200"/>
                    <a:pt x="107" y="43199"/>
                    <a:pt x="0" y="43197"/>
                  </a:cubicBezTo>
                </a:path>
                <a:path w="21924" h="43200" stroke="0" extrusionOk="0">
                  <a:moveTo>
                    <a:pt x="312" y="0"/>
                  </a:moveTo>
                  <a:cubicBezTo>
                    <a:pt x="316" y="0"/>
                    <a:pt x="320" y="-1"/>
                    <a:pt x="324" y="0"/>
                  </a:cubicBezTo>
                  <a:cubicBezTo>
                    <a:pt x="12253" y="0"/>
                    <a:pt x="21924" y="9670"/>
                    <a:pt x="21924" y="21600"/>
                  </a:cubicBezTo>
                  <a:cubicBezTo>
                    <a:pt x="21924" y="33529"/>
                    <a:pt x="12253" y="43200"/>
                    <a:pt x="324" y="43200"/>
                  </a:cubicBezTo>
                  <a:cubicBezTo>
                    <a:pt x="215" y="43200"/>
                    <a:pt x="107" y="43199"/>
                    <a:pt x="0" y="43197"/>
                  </a:cubicBezTo>
                  <a:lnTo>
                    <a:pt x="324" y="21600"/>
                  </a:lnTo>
                  <a:lnTo>
                    <a:pt x="31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89440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" name="Arc 4"/>
            <p:cNvSpPr>
              <a:spLocks/>
            </p:cNvSpPr>
            <p:nvPr/>
          </p:nvSpPr>
          <p:spPr bwMode="invGray">
            <a:xfrm>
              <a:off x="3521" y="868"/>
              <a:ext cx="1830" cy="522"/>
            </a:xfrm>
            <a:custGeom>
              <a:avLst/>
              <a:gdLst>
                <a:gd name="T0" fmla="*/ 0 w 21925"/>
                <a:gd name="T1" fmla="*/ 0 h 43200"/>
                <a:gd name="T2" fmla="*/ 0 w 21925"/>
                <a:gd name="T3" fmla="*/ 0 h 43200"/>
                <a:gd name="T4" fmla="*/ 0 w 21925"/>
                <a:gd name="T5" fmla="*/ 0 h 432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925" h="43200" fill="none" extrusionOk="0">
                  <a:moveTo>
                    <a:pt x="313" y="0"/>
                  </a:moveTo>
                  <a:cubicBezTo>
                    <a:pt x="317" y="0"/>
                    <a:pt x="321" y="-1"/>
                    <a:pt x="325" y="0"/>
                  </a:cubicBezTo>
                  <a:cubicBezTo>
                    <a:pt x="12254" y="0"/>
                    <a:pt x="21925" y="9670"/>
                    <a:pt x="21925" y="21600"/>
                  </a:cubicBezTo>
                  <a:cubicBezTo>
                    <a:pt x="21925" y="33529"/>
                    <a:pt x="12254" y="43200"/>
                    <a:pt x="325" y="43200"/>
                  </a:cubicBezTo>
                  <a:cubicBezTo>
                    <a:pt x="216" y="43200"/>
                    <a:pt x="108" y="43199"/>
                    <a:pt x="0" y="43197"/>
                  </a:cubicBezTo>
                </a:path>
                <a:path w="21925" h="43200" stroke="0" extrusionOk="0">
                  <a:moveTo>
                    <a:pt x="313" y="0"/>
                  </a:moveTo>
                  <a:cubicBezTo>
                    <a:pt x="317" y="0"/>
                    <a:pt x="321" y="-1"/>
                    <a:pt x="325" y="0"/>
                  </a:cubicBezTo>
                  <a:cubicBezTo>
                    <a:pt x="12254" y="0"/>
                    <a:pt x="21925" y="9670"/>
                    <a:pt x="21925" y="21600"/>
                  </a:cubicBezTo>
                  <a:cubicBezTo>
                    <a:pt x="21925" y="33529"/>
                    <a:pt x="12254" y="43200"/>
                    <a:pt x="325" y="43200"/>
                  </a:cubicBezTo>
                  <a:cubicBezTo>
                    <a:pt x="216" y="43200"/>
                    <a:pt x="108" y="43199"/>
                    <a:pt x="0" y="43197"/>
                  </a:cubicBezTo>
                  <a:lnTo>
                    <a:pt x="325" y="21600"/>
                  </a:lnTo>
                  <a:lnTo>
                    <a:pt x="313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B75B0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" name="AutoShape 5"/>
            <p:cNvSpPr>
              <a:spLocks noChangeArrowheads="1"/>
            </p:cNvSpPr>
            <p:nvPr/>
          </p:nvSpPr>
          <p:spPr bwMode="invGray">
            <a:xfrm>
              <a:off x="288" y="1076"/>
              <a:ext cx="4988" cy="104"/>
            </a:xfrm>
            <a:prstGeom prst="roundRect">
              <a:avLst>
                <a:gd name="adj" fmla="val 49995"/>
              </a:avLst>
            </a:prstGeom>
            <a:gradFill rotWithShape="0">
              <a:gsLst>
                <a:gs pos="0">
                  <a:srgbClr val="000000"/>
                </a:gs>
                <a:gs pos="20000">
                  <a:srgbClr val="000040"/>
                </a:gs>
                <a:gs pos="50000">
                  <a:srgbClr val="400040"/>
                </a:gs>
                <a:gs pos="75000">
                  <a:srgbClr val="8F0040"/>
                </a:gs>
                <a:gs pos="89999">
                  <a:srgbClr val="F27300"/>
                </a:gs>
                <a:gs pos="100000">
                  <a:srgbClr val="FFBF0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27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28600"/>
            <a:ext cx="77724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76400"/>
            <a:ext cx="7772400" cy="449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 dirty="0" smtClean="0">
                <a:latin typeface="Arial" charset="0"/>
              </a:defRPr>
            </a:lvl1pPr>
          </a:lstStyle>
          <a:p>
            <a:pPr>
              <a:defRPr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3246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CSCI 1900</a:t>
            </a:r>
          </a:p>
        </p:txBody>
      </p:sp>
      <p:sp>
        <p:nvSpPr>
          <p:cNvPr id="1035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>
              <a:defRPr/>
            </a:pPr>
            <a:r>
              <a:rPr lang="en-US" dirty="0"/>
              <a:t> </a:t>
            </a:r>
            <a:r>
              <a:rPr lang="en-US" dirty="0" smtClean="0"/>
              <a:t>Lecture 6 </a:t>
            </a:r>
            <a:r>
              <a:rPr lang="en-US" dirty="0"/>
              <a:t>- </a:t>
            </a:r>
            <a:fld id="{5AFCDAF4-2B9E-44BF-A856-708E857A5BB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55" r:id="rId1"/>
    <p:sldLayoutId id="2147483745" r:id="rId2"/>
    <p:sldLayoutId id="2147483746" r:id="rId3"/>
    <p:sldLayoutId id="2147483747" r:id="rId4"/>
    <p:sldLayoutId id="2147483748" r:id="rId5"/>
    <p:sldLayoutId id="2147483749" r:id="rId6"/>
    <p:sldLayoutId id="2147483750" r:id="rId7"/>
    <p:sldLayoutId id="2147483751" r:id="rId8"/>
    <p:sldLayoutId id="2147483752" r:id="rId9"/>
    <p:sldLayoutId id="2147483753" r:id="rId10"/>
    <p:sldLayoutId id="2147483754" r:id="rId11"/>
  </p:sldLayoutIdLst>
  <p:hf hdr="0"/>
  <p:txStyles>
    <p:titleStyle>
      <a:lvl1pPr algn="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5pPr>
      <a:lvl6pPr marL="457200" algn="r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6pPr>
      <a:lvl7pPr marL="914400" algn="r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7pPr>
      <a:lvl8pPr marL="1371600" algn="r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8pPr>
      <a:lvl9pPr marL="1828800" algn="r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143000"/>
            <a:ext cx="7772400" cy="1447800"/>
          </a:xfrm>
        </p:spPr>
        <p:txBody>
          <a:bodyPr/>
          <a:lstStyle/>
          <a:p>
            <a:pPr algn="ctr" eaLnBrk="1" hangingPunct="1"/>
            <a:r>
              <a:rPr lang="en-US" dirty="0" smtClean="0"/>
              <a:t>Lecture 6</a:t>
            </a:r>
            <a:br>
              <a:rPr lang="en-US" dirty="0" smtClean="0"/>
            </a:br>
            <a:r>
              <a:rPr lang="en-US" dirty="0" smtClean="0"/>
              <a:t>Integers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28600" y="3733800"/>
            <a:ext cx="8763000" cy="1752600"/>
          </a:xfrm>
        </p:spPr>
        <p:txBody>
          <a:bodyPr/>
          <a:lstStyle/>
          <a:p>
            <a:pPr eaLnBrk="1" hangingPunct="1"/>
            <a:r>
              <a:rPr lang="en-US" dirty="0" smtClean="0"/>
              <a:t> CSCI – 1900    Mathematics for Computer Science</a:t>
            </a:r>
          </a:p>
          <a:p>
            <a:pPr eaLnBrk="1" hangingPunct="1"/>
            <a:r>
              <a:rPr lang="en-US" dirty="0" smtClean="0"/>
              <a:t>Fall  </a:t>
            </a:r>
            <a:r>
              <a:rPr lang="en-US" dirty="0" smtClean="0"/>
              <a:t>2014</a:t>
            </a:r>
          </a:p>
          <a:p>
            <a:pPr eaLnBrk="1" hangingPunct="1"/>
            <a:r>
              <a:rPr lang="en-US" dirty="0" smtClean="0"/>
              <a:t>Bill Pine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  <a:endParaRPr lang="en-US" sz="1400" dirty="0">
              <a:latin typeface="Arial" charset="0"/>
            </a:endParaRPr>
          </a:p>
        </p:txBody>
      </p:sp>
      <p:sp>
        <p:nvSpPr>
          <p:cNvPr id="11267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1126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Lecture 6 - </a:t>
            </a:r>
            <a:fld id="{C99D869E-7507-4BC0-A1E3-C0D206E23CE9}" type="slidenum">
              <a:rPr lang="en-US" sz="1400" smtClean="0">
                <a:latin typeface="Arial" charset="0"/>
              </a:rPr>
              <a:pPr eaLnBrk="1" hangingPunct="1"/>
              <a:t>10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1126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z="4000" smtClean="0"/>
              <a:t>Factoring a Number into its Primes</a:t>
            </a:r>
          </a:p>
        </p:txBody>
      </p:sp>
      <p:sp>
        <p:nvSpPr>
          <p:cNvPr id="1127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76400"/>
            <a:ext cx="8001000" cy="44958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GB" sz="2800" smtClean="0"/>
              <a:t>Repeatedly dividing a number into its multiples until the multiples no longer can be divided, shows us that any number can be expressed a a product prime numbers</a:t>
            </a:r>
          </a:p>
          <a:p>
            <a:pPr eaLnBrk="1" hangingPunct="1">
              <a:lnSpc>
                <a:spcPct val="80000"/>
              </a:lnSpc>
            </a:pPr>
            <a:r>
              <a:rPr lang="en-GB" sz="2800" smtClean="0"/>
              <a:t>Examples: </a:t>
            </a:r>
            <a:br>
              <a:rPr lang="en-GB" sz="2800" smtClean="0"/>
            </a:br>
            <a:r>
              <a:rPr lang="en-GB" sz="1800" smtClean="0"/>
              <a:t> </a:t>
            </a:r>
            <a:r>
              <a:rPr lang="en-US" sz="2800" smtClean="0"/>
              <a:t/>
            </a:r>
            <a:br>
              <a:rPr lang="en-US" sz="2800" smtClean="0"/>
            </a:br>
            <a:r>
              <a:rPr lang="en-GB" sz="2800" smtClean="0"/>
              <a:t>9 = 3</a:t>
            </a:r>
            <a:r>
              <a:rPr lang="en-GB" sz="2800" smtClean="0">
                <a:sym typeface="Symbol" pitchFamily="18" charset="2"/>
              </a:rPr>
              <a:t> * </a:t>
            </a:r>
            <a:r>
              <a:rPr lang="en-GB" sz="2800" smtClean="0"/>
              <a:t>3 = 3</a:t>
            </a:r>
            <a:r>
              <a:rPr lang="en-GB" sz="2800" baseline="30000" smtClean="0"/>
              <a:t>2</a:t>
            </a:r>
            <a:r>
              <a:rPr lang="en-US" sz="2800" smtClean="0"/>
              <a:t/>
            </a:r>
            <a:br>
              <a:rPr lang="en-US" sz="2800" smtClean="0"/>
            </a:br>
            <a:r>
              <a:rPr lang="en-GB" sz="2800" smtClean="0"/>
              <a:t>24 = 8</a:t>
            </a:r>
            <a:r>
              <a:rPr lang="en-GB" sz="2800" smtClean="0">
                <a:sym typeface="Symbol" pitchFamily="18" charset="2"/>
              </a:rPr>
              <a:t> * </a:t>
            </a:r>
            <a:r>
              <a:rPr lang="en-GB" sz="2800" smtClean="0"/>
              <a:t>3 = 2</a:t>
            </a:r>
            <a:r>
              <a:rPr lang="en-GB" sz="2800" smtClean="0">
                <a:sym typeface="Symbol" pitchFamily="18" charset="2"/>
              </a:rPr>
              <a:t> * </a:t>
            </a:r>
            <a:r>
              <a:rPr lang="en-GB" sz="2800" smtClean="0"/>
              <a:t>2</a:t>
            </a:r>
            <a:r>
              <a:rPr lang="en-GB" sz="2800" smtClean="0">
                <a:sym typeface="Symbol" pitchFamily="18" charset="2"/>
              </a:rPr>
              <a:t> * </a:t>
            </a:r>
            <a:r>
              <a:rPr lang="en-GB" sz="2800" smtClean="0"/>
              <a:t>2</a:t>
            </a:r>
            <a:r>
              <a:rPr lang="en-GB" sz="2800" smtClean="0">
                <a:sym typeface="Symbol" pitchFamily="18" charset="2"/>
              </a:rPr>
              <a:t> * </a:t>
            </a:r>
            <a:r>
              <a:rPr lang="en-GB" sz="2800" smtClean="0"/>
              <a:t>3 = 2</a:t>
            </a:r>
            <a:r>
              <a:rPr lang="en-GB" sz="2800" baseline="30000" smtClean="0"/>
              <a:t>3</a:t>
            </a:r>
            <a:r>
              <a:rPr lang="en-GB" sz="2800" smtClean="0">
                <a:sym typeface="Symbol" pitchFamily="18" charset="2"/>
              </a:rPr>
              <a:t> * </a:t>
            </a:r>
            <a:r>
              <a:rPr lang="en-GB" sz="2800" smtClean="0"/>
              <a:t>3</a:t>
            </a:r>
            <a:r>
              <a:rPr lang="en-US" sz="2800" smtClean="0"/>
              <a:t/>
            </a:r>
            <a:br>
              <a:rPr lang="en-US" sz="2800" smtClean="0"/>
            </a:br>
            <a:r>
              <a:rPr lang="en-GB" sz="2800" smtClean="0"/>
              <a:t>315  =  3*105  =  3</a:t>
            </a:r>
            <a:r>
              <a:rPr lang="en-GB" sz="2800" smtClean="0">
                <a:sym typeface="Symbol" pitchFamily="18" charset="2"/>
              </a:rPr>
              <a:t>*</a:t>
            </a:r>
            <a:r>
              <a:rPr lang="en-GB" sz="2800" smtClean="0"/>
              <a:t>3</a:t>
            </a:r>
            <a:r>
              <a:rPr lang="en-GB" sz="2800" smtClean="0">
                <a:sym typeface="Symbol" pitchFamily="18" charset="2"/>
              </a:rPr>
              <a:t>*</a:t>
            </a:r>
            <a:r>
              <a:rPr lang="en-GB" sz="2800" smtClean="0"/>
              <a:t>35  =  3</a:t>
            </a:r>
            <a:r>
              <a:rPr lang="en-GB" sz="2800" smtClean="0">
                <a:sym typeface="Symbol" pitchFamily="18" charset="2"/>
              </a:rPr>
              <a:t>*</a:t>
            </a:r>
            <a:r>
              <a:rPr lang="en-GB" sz="2800" smtClean="0"/>
              <a:t>3</a:t>
            </a:r>
            <a:r>
              <a:rPr lang="en-GB" sz="2800" smtClean="0">
                <a:sym typeface="Symbol" pitchFamily="18" charset="2"/>
              </a:rPr>
              <a:t>*</a:t>
            </a:r>
            <a:r>
              <a:rPr lang="en-GB" sz="2800" smtClean="0"/>
              <a:t>5</a:t>
            </a:r>
            <a:r>
              <a:rPr lang="en-GB" sz="2800" smtClean="0">
                <a:sym typeface="Symbol" pitchFamily="18" charset="2"/>
              </a:rPr>
              <a:t>*</a:t>
            </a:r>
            <a:r>
              <a:rPr lang="en-GB" sz="2800" smtClean="0"/>
              <a:t>7  =   3</a:t>
            </a:r>
            <a:r>
              <a:rPr lang="en-GB" sz="2800" baseline="30000" smtClean="0"/>
              <a:t>2</a:t>
            </a:r>
            <a:r>
              <a:rPr lang="en-GB" sz="2800" smtClean="0">
                <a:sym typeface="Symbol" pitchFamily="18" charset="2"/>
              </a:rPr>
              <a:t> * </a:t>
            </a:r>
            <a:r>
              <a:rPr lang="en-GB" sz="2800" smtClean="0"/>
              <a:t>5</a:t>
            </a:r>
            <a:r>
              <a:rPr lang="en-GB" sz="2800" smtClean="0">
                <a:sym typeface="Symbol" pitchFamily="18" charset="2"/>
              </a:rPr>
              <a:t> * </a:t>
            </a:r>
            <a:r>
              <a:rPr lang="en-GB" sz="2800" smtClean="0"/>
              <a:t>7</a:t>
            </a:r>
            <a:endParaRPr lang="en-US" sz="2400" smtClean="0"/>
          </a:p>
          <a:p>
            <a:pPr eaLnBrk="1" hangingPunct="1">
              <a:lnSpc>
                <a:spcPct val="80000"/>
              </a:lnSpc>
            </a:pPr>
            <a:r>
              <a:rPr lang="en-GB" sz="2800" smtClean="0"/>
              <a:t>Any number can be expressed as a product of prime numbers</a:t>
            </a:r>
          </a:p>
          <a:p>
            <a:pPr lvl="1" eaLnBrk="1" hangingPunct="1">
              <a:lnSpc>
                <a:spcPct val="80000"/>
              </a:lnSpc>
            </a:pPr>
            <a:r>
              <a:rPr lang="en-GB" sz="2400" smtClean="0"/>
              <a:t>This factorization is unique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  <a:endParaRPr lang="en-US" sz="1400" dirty="0">
              <a:latin typeface="Arial" charset="0"/>
            </a:endParaRPr>
          </a:p>
        </p:txBody>
      </p:sp>
      <p:sp>
        <p:nvSpPr>
          <p:cNvPr id="14339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1434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Lecture 6 - </a:t>
            </a:r>
            <a:fld id="{3C68C010-93BB-4FA9-85D7-A1B1FEFE9E31}" type="slidenum">
              <a:rPr lang="en-US" sz="1400" smtClean="0">
                <a:latin typeface="Arial" charset="0"/>
              </a:rPr>
              <a:pPr eaLnBrk="1" hangingPunct="1"/>
              <a:t>11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14341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927100"/>
          </a:xfrm>
        </p:spPr>
        <p:txBody>
          <a:bodyPr/>
          <a:lstStyle/>
          <a:p>
            <a:pPr eaLnBrk="1" hangingPunct="1"/>
            <a:r>
              <a:rPr lang="en-US" smtClean="0"/>
              <a:t>Modulus</a:t>
            </a:r>
          </a:p>
        </p:txBody>
      </p:sp>
      <p:sp>
        <p:nvSpPr>
          <p:cNvPr id="1434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828800"/>
            <a:ext cx="8526463" cy="4495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dirty="0" smtClean="0"/>
              <a:t>The</a:t>
            </a:r>
            <a:r>
              <a:rPr lang="en-US" dirty="0" smtClean="0">
                <a:solidFill>
                  <a:schemeClr val="tx2"/>
                </a:solidFill>
              </a:rPr>
              <a:t> mod n </a:t>
            </a:r>
            <a:r>
              <a:rPr lang="en-US" dirty="0" smtClean="0"/>
              <a:t>operator is a direct consequence of the Remainder Theorem</a:t>
            </a:r>
          </a:p>
          <a:p>
            <a:pPr eaLnBrk="1" hangingPunct="1">
              <a:lnSpc>
                <a:spcPct val="90000"/>
              </a:lnSpc>
            </a:pPr>
            <a:r>
              <a:rPr lang="en-US" i="1" dirty="0" smtClean="0"/>
              <a:t>m</a:t>
            </a:r>
            <a:r>
              <a:rPr lang="en-US" dirty="0" smtClean="0"/>
              <a:t> mod </a:t>
            </a:r>
            <a:r>
              <a:rPr lang="en-US" i="1" dirty="0" smtClean="0"/>
              <a:t>n</a:t>
            </a:r>
            <a:r>
              <a:rPr lang="en-US" dirty="0" smtClean="0"/>
              <a:t> is defined to be the remainder when m is divided by </a:t>
            </a:r>
            <a:r>
              <a:rPr lang="en-US" i="1" dirty="0" smtClean="0"/>
              <a:t>n</a:t>
            </a:r>
          </a:p>
          <a:p>
            <a:pPr lvl="1" eaLnBrk="1" hangingPunct="1">
              <a:lnSpc>
                <a:spcPct val="90000"/>
              </a:lnSpc>
            </a:pPr>
            <a:r>
              <a:rPr lang="en-US" i="1" dirty="0" smtClean="0"/>
              <a:t> </a:t>
            </a:r>
            <a:r>
              <a:rPr lang="en-US" dirty="0" smtClean="0"/>
              <a:t>The divisor </a:t>
            </a:r>
            <a:r>
              <a:rPr lang="en-US" i="1" dirty="0" smtClean="0"/>
              <a:t>n</a:t>
            </a:r>
            <a:r>
              <a:rPr lang="en-US" dirty="0" smtClean="0"/>
              <a:t> is called the modulus</a:t>
            </a:r>
          </a:p>
          <a:p>
            <a:pPr eaLnBrk="1" hangingPunct="1">
              <a:lnSpc>
                <a:spcPct val="90000"/>
              </a:lnSpc>
            </a:pPr>
            <a:r>
              <a:rPr lang="en-US" dirty="0" smtClean="0"/>
              <a:t>Given  </a:t>
            </a:r>
            <a:r>
              <a:rPr lang="en-US" i="1" dirty="0" smtClean="0"/>
              <a:t>m</a:t>
            </a:r>
            <a:r>
              <a:rPr lang="en-US" dirty="0" smtClean="0"/>
              <a:t> = </a:t>
            </a:r>
            <a:r>
              <a:rPr lang="en-US" i="1" dirty="0" smtClean="0"/>
              <a:t>q</a:t>
            </a:r>
            <a:r>
              <a:rPr lang="en-US" dirty="0" smtClean="0"/>
              <a:t> * </a:t>
            </a:r>
            <a:r>
              <a:rPr lang="en-US" i="1" dirty="0" smtClean="0"/>
              <a:t>n</a:t>
            </a:r>
            <a:r>
              <a:rPr lang="en-US" dirty="0" smtClean="0"/>
              <a:t> + </a:t>
            </a:r>
            <a:r>
              <a:rPr lang="en-US" i="1" dirty="0" smtClean="0"/>
              <a:t>r</a:t>
            </a:r>
            <a:r>
              <a:rPr lang="en-US" dirty="0" smtClean="0"/>
              <a:t>  then we say </a:t>
            </a:r>
            <a:r>
              <a:rPr lang="en-US" i="1" dirty="0" smtClean="0"/>
              <a:t>m</a:t>
            </a:r>
            <a:r>
              <a:rPr lang="en-US" dirty="0" smtClean="0"/>
              <a:t> mod </a:t>
            </a:r>
            <a:r>
              <a:rPr lang="en-US" i="1" dirty="0" smtClean="0"/>
              <a:t>n</a:t>
            </a:r>
            <a:r>
              <a:rPr lang="en-US" dirty="0" smtClean="0"/>
              <a:t> = </a:t>
            </a:r>
            <a:r>
              <a:rPr lang="en-US" i="1" dirty="0" smtClean="0"/>
              <a:t>r</a:t>
            </a:r>
          </a:p>
          <a:p>
            <a:pPr eaLnBrk="1" hangingPunct="1">
              <a:lnSpc>
                <a:spcPct val="90000"/>
              </a:lnSpc>
            </a:pPr>
            <a:r>
              <a:rPr lang="en-US" dirty="0" smtClean="0"/>
              <a:t>If  </a:t>
            </a:r>
            <a:r>
              <a:rPr lang="en-US" i="1" dirty="0" smtClean="0"/>
              <a:t>m</a:t>
            </a:r>
            <a:r>
              <a:rPr lang="en-US" dirty="0" smtClean="0"/>
              <a:t> mod </a:t>
            </a:r>
            <a:r>
              <a:rPr lang="en-US" i="1" dirty="0" smtClean="0"/>
              <a:t>n</a:t>
            </a:r>
            <a:r>
              <a:rPr lang="en-US" dirty="0" smtClean="0"/>
              <a:t> = 0 then </a:t>
            </a:r>
            <a:r>
              <a:rPr lang="en-US" i="1" dirty="0" smtClean="0"/>
              <a:t>m</a:t>
            </a:r>
            <a:r>
              <a:rPr lang="en-US" dirty="0" smtClean="0"/>
              <a:t> | </a:t>
            </a:r>
            <a:r>
              <a:rPr lang="en-US" i="1" dirty="0" smtClean="0"/>
              <a:t>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  <a:endParaRPr lang="en-US" sz="1400" dirty="0">
              <a:latin typeface="Arial" charset="0"/>
            </a:endParaRPr>
          </a:p>
        </p:txBody>
      </p:sp>
      <p:sp>
        <p:nvSpPr>
          <p:cNvPr id="14339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1434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Lecture 6 - </a:t>
            </a:r>
            <a:fld id="{3C68C010-93BB-4FA9-85D7-A1B1FEFE9E31}" type="slidenum">
              <a:rPr lang="en-US" sz="1400" smtClean="0">
                <a:latin typeface="Arial" charset="0"/>
              </a:rPr>
              <a:pPr eaLnBrk="1" hangingPunct="1"/>
              <a:t>12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14341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927100"/>
          </a:xfrm>
        </p:spPr>
        <p:txBody>
          <a:bodyPr/>
          <a:lstStyle/>
          <a:p>
            <a:pPr eaLnBrk="1" hangingPunct="1"/>
            <a:r>
              <a:rPr lang="en-US" dirty="0" smtClean="0"/>
              <a:t>Modulus(cont)</a:t>
            </a:r>
          </a:p>
        </p:txBody>
      </p:sp>
      <p:sp>
        <p:nvSpPr>
          <p:cNvPr id="1434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828800"/>
            <a:ext cx="8526463" cy="4495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dirty="0" smtClean="0"/>
              <a:t>Examples 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dirty="0" smtClean="0"/>
              <a:t>13 mod 3 = </a:t>
            </a:r>
            <a:r>
              <a:rPr lang="en-US" dirty="0" smtClean="0">
                <a:solidFill>
                  <a:srgbClr val="FFC000"/>
                </a:solidFill>
              </a:rPr>
              <a:t>1</a:t>
            </a:r>
            <a:r>
              <a:rPr lang="en-US" dirty="0" smtClean="0"/>
              <a:t>  	=&gt; 	4*3+</a:t>
            </a:r>
            <a:r>
              <a:rPr lang="en-US" dirty="0" smtClean="0">
                <a:solidFill>
                  <a:srgbClr val="FFC000"/>
                </a:solidFill>
              </a:rPr>
              <a:t>1</a:t>
            </a:r>
            <a:r>
              <a:rPr lang="en-US" dirty="0" smtClean="0"/>
              <a:t>=13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dirty="0" smtClean="0"/>
              <a:t>32 mod 5 = </a:t>
            </a:r>
            <a:r>
              <a:rPr lang="en-US" dirty="0" smtClean="0">
                <a:solidFill>
                  <a:srgbClr val="FF0000"/>
                </a:solidFill>
              </a:rPr>
              <a:t>2</a:t>
            </a:r>
            <a:r>
              <a:rPr lang="en-US" dirty="0" smtClean="0"/>
              <a:t>  	=&gt; 	6*5+</a:t>
            </a:r>
            <a:r>
              <a:rPr lang="en-US" dirty="0" smtClean="0">
                <a:solidFill>
                  <a:srgbClr val="FF0000"/>
                </a:solidFill>
              </a:rPr>
              <a:t>2</a:t>
            </a:r>
            <a:r>
              <a:rPr lang="en-US" dirty="0" smtClean="0"/>
              <a:t>=32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dirty="0" smtClean="0"/>
              <a:t>a mod 7 = </a:t>
            </a:r>
            <a:r>
              <a:rPr lang="en-US" dirty="0" smtClean="0">
                <a:solidFill>
                  <a:srgbClr val="00B0F0"/>
                </a:solidFill>
              </a:rPr>
              <a:t>1</a:t>
            </a:r>
            <a:r>
              <a:rPr lang="en-US" dirty="0" smtClean="0"/>
              <a:t>  	=&gt;	7*k+</a:t>
            </a:r>
            <a:r>
              <a:rPr lang="en-US" dirty="0" smtClean="0">
                <a:solidFill>
                  <a:srgbClr val="00B0F0"/>
                </a:solidFill>
              </a:rPr>
              <a:t>1</a:t>
            </a:r>
            <a:r>
              <a:rPr lang="en-US" dirty="0" smtClean="0"/>
              <a:t>=a,   for some integer 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  <a:endParaRPr lang="en-US" sz="1400" dirty="0">
              <a:latin typeface="Arial" charset="0"/>
            </a:endParaRPr>
          </a:p>
        </p:txBody>
      </p:sp>
      <p:sp>
        <p:nvSpPr>
          <p:cNvPr id="15363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1536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Lecture 6 - </a:t>
            </a:r>
            <a:fld id="{6025250D-7FAE-4A6F-8CB2-FA2745A8ED41}" type="slidenum">
              <a:rPr lang="en-US" sz="1400" smtClean="0">
                <a:latin typeface="Arial" charset="0"/>
              </a:rPr>
              <a:pPr eaLnBrk="1" hangingPunct="1"/>
              <a:t>13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1536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Greatest Common Divisor</a:t>
            </a:r>
            <a:endParaRPr lang="en-US" sz="4000" smtClean="0"/>
          </a:p>
        </p:txBody>
      </p:sp>
      <p:sp>
        <p:nvSpPr>
          <p:cNvPr id="1536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76400"/>
            <a:ext cx="7924800" cy="4495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GB" dirty="0" smtClean="0"/>
              <a:t>If </a:t>
            </a:r>
            <a:r>
              <a:rPr lang="en-GB" i="1" dirty="0" smtClean="0"/>
              <a:t>a</a:t>
            </a:r>
            <a:r>
              <a:rPr lang="en-GB" dirty="0" smtClean="0"/>
              <a:t>, </a:t>
            </a:r>
            <a:r>
              <a:rPr lang="en-GB" i="1" dirty="0" smtClean="0"/>
              <a:t>b</a:t>
            </a:r>
            <a:r>
              <a:rPr lang="en-GB" dirty="0" smtClean="0"/>
              <a:t>, and </a:t>
            </a:r>
            <a:r>
              <a:rPr lang="en-GB" i="1" dirty="0" smtClean="0"/>
              <a:t>c</a:t>
            </a:r>
            <a:r>
              <a:rPr lang="en-GB" dirty="0" smtClean="0"/>
              <a:t> are in Z+, and </a:t>
            </a:r>
            <a:r>
              <a:rPr lang="en-GB" i="1" dirty="0" smtClean="0"/>
              <a:t>c</a:t>
            </a:r>
            <a:r>
              <a:rPr lang="en-GB" dirty="0" smtClean="0"/>
              <a:t> | </a:t>
            </a:r>
            <a:r>
              <a:rPr lang="en-GB" i="1" dirty="0" smtClean="0"/>
              <a:t>a</a:t>
            </a:r>
            <a:r>
              <a:rPr lang="en-GB" dirty="0" smtClean="0"/>
              <a:t> and </a:t>
            </a:r>
            <a:r>
              <a:rPr lang="en-GB" i="1" dirty="0" smtClean="0"/>
              <a:t>c</a:t>
            </a:r>
            <a:r>
              <a:rPr lang="en-GB" dirty="0" smtClean="0"/>
              <a:t> | </a:t>
            </a:r>
            <a:r>
              <a:rPr lang="en-GB" i="1" dirty="0" smtClean="0"/>
              <a:t>b</a:t>
            </a:r>
            <a:r>
              <a:rPr lang="en-GB" dirty="0" smtClean="0"/>
              <a:t>, </a:t>
            </a:r>
            <a:br>
              <a:rPr lang="en-GB" dirty="0" smtClean="0"/>
            </a:br>
            <a:r>
              <a:rPr lang="en-GB" dirty="0" smtClean="0"/>
              <a:t>we say that </a:t>
            </a:r>
            <a:r>
              <a:rPr lang="en-GB" i="1" dirty="0" smtClean="0"/>
              <a:t>c</a:t>
            </a:r>
            <a:r>
              <a:rPr lang="en-GB" dirty="0" smtClean="0"/>
              <a:t> is a </a:t>
            </a:r>
            <a:r>
              <a:rPr lang="en-GB" dirty="0" smtClean="0">
                <a:solidFill>
                  <a:schemeClr val="tx2"/>
                </a:solidFill>
              </a:rPr>
              <a:t>common divisor of </a:t>
            </a:r>
            <a:r>
              <a:rPr lang="en-GB" i="1" dirty="0" smtClean="0">
                <a:solidFill>
                  <a:schemeClr val="tx2"/>
                </a:solidFill>
              </a:rPr>
              <a:t>a</a:t>
            </a:r>
            <a:r>
              <a:rPr lang="en-GB" dirty="0" smtClean="0">
                <a:solidFill>
                  <a:schemeClr val="tx2"/>
                </a:solidFill>
              </a:rPr>
              <a:t> and </a:t>
            </a:r>
            <a:r>
              <a:rPr lang="en-GB" i="1" dirty="0" smtClean="0">
                <a:solidFill>
                  <a:schemeClr val="tx2"/>
                </a:solidFill>
              </a:rPr>
              <a:t>b</a:t>
            </a:r>
            <a:endParaRPr lang="en-US" i="1" dirty="0" smtClean="0">
              <a:solidFill>
                <a:schemeClr val="tx2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en-GB" dirty="0" smtClean="0"/>
              <a:t>If </a:t>
            </a:r>
            <a:r>
              <a:rPr lang="en-GB" i="1" dirty="0" smtClean="0"/>
              <a:t>d</a:t>
            </a:r>
            <a:r>
              <a:rPr lang="en-GB" dirty="0" smtClean="0"/>
              <a:t> is the largest such </a:t>
            </a:r>
            <a:r>
              <a:rPr lang="en-GB" i="1" dirty="0" smtClean="0"/>
              <a:t>c</a:t>
            </a:r>
            <a:r>
              <a:rPr lang="en-GB" dirty="0" smtClean="0"/>
              <a:t>, </a:t>
            </a:r>
            <a:r>
              <a:rPr lang="en-GB" i="1" dirty="0" smtClean="0"/>
              <a:t>d</a:t>
            </a:r>
            <a:r>
              <a:rPr lang="en-GB" dirty="0" smtClean="0"/>
              <a:t> is called the </a:t>
            </a:r>
            <a:r>
              <a:rPr lang="en-GB" dirty="0" smtClean="0">
                <a:solidFill>
                  <a:schemeClr val="tx2"/>
                </a:solidFill>
              </a:rPr>
              <a:t>greatest common divisor</a:t>
            </a:r>
            <a:r>
              <a:rPr lang="en-GB" dirty="0" smtClean="0"/>
              <a:t> (GCD)</a:t>
            </a:r>
            <a:endParaRPr lang="en-US" dirty="0" smtClean="0"/>
          </a:p>
          <a:p>
            <a:pPr eaLnBrk="1" hangingPunct="1">
              <a:lnSpc>
                <a:spcPct val="90000"/>
              </a:lnSpc>
            </a:pPr>
            <a:r>
              <a:rPr lang="en-GB" i="1" dirty="0" smtClean="0"/>
              <a:t>d</a:t>
            </a:r>
            <a:r>
              <a:rPr lang="en-GB" dirty="0" smtClean="0"/>
              <a:t> is a multiple of every </a:t>
            </a:r>
            <a:r>
              <a:rPr lang="en-GB" i="1" dirty="0" smtClean="0"/>
              <a:t>c</a:t>
            </a:r>
            <a:r>
              <a:rPr lang="en-GB" dirty="0" smtClean="0"/>
              <a:t>, i.e., every </a:t>
            </a:r>
            <a:r>
              <a:rPr lang="en-GB" i="1" dirty="0" smtClean="0"/>
              <a:t>c</a:t>
            </a:r>
            <a:r>
              <a:rPr lang="en-GB" dirty="0" smtClean="0"/>
              <a:t> divides </a:t>
            </a:r>
            <a:r>
              <a:rPr lang="en-GB" i="1" dirty="0" smtClean="0"/>
              <a:t>d</a:t>
            </a:r>
          </a:p>
          <a:p>
            <a:pPr eaLnBrk="1" hangingPunct="1">
              <a:lnSpc>
                <a:spcPct val="90000"/>
              </a:lnSpc>
            </a:pPr>
            <a:r>
              <a:rPr lang="en-GB" dirty="0" smtClean="0"/>
              <a:t>If the GCD(</a:t>
            </a:r>
            <a:r>
              <a:rPr lang="en-GB" i="1" dirty="0" smtClean="0"/>
              <a:t>a</a:t>
            </a:r>
            <a:r>
              <a:rPr lang="en-GB" dirty="0" smtClean="0"/>
              <a:t>, </a:t>
            </a:r>
            <a:r>
              <a:rPr lang="en-GB" i="1" dirty="0" smtClean="0"/>
              <a:t>b</a:t>
            </a:r>
            <a:r>
              <a:rPr lang="en-GB" dirty="0" smtClean="0"/>
              <a:t>) = 1 then a and b are  </a:t>
            </a:r>
            <a:r>
              <a:rPr lang="en-GB" dirty="0" smtClean="0">
                <a:solidFill>
                  <a:schemeClr val="tx2"/>
                </a:solidFill>
              </a:rPr>
              <a:t>relatively prime</a:t>
            </a:r>
            <a:r>
              <a:rPr lang="en-GB" dirty="0" smtClean="0"/>
              <a:t> </a:t>
            </a:r>
            <a:endParaRPr lang="en-US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  <a:endParaRPr lang="en-US" sz="1400" dirty="0">
              <a:latin typeface="Arial" charset="0"/>
            </a:endParaRPr>
          </a:p>
        </p:txBody>
      </p:sp>
      <p:sp>
        <p:nvSpPr>
          <p:cNvPr id="16387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1638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Lecture 6 - </a:t>
            </a:r>
            <a:fld id="{C804E7D4-8BC3-46D6-B0AF-B36CF6EE613B}" type="slidenum">
              <a:rPr lang="en-US" sz="1400" smtClean="0">
                <a:latin typeface="Arial" charset="0"/>
              </a:rPr>
              <a:pPr eaLnBrk="1" hangingPunct="1"/>
              <a:t>14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1638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z="4000" smtClean="0"/>
              <a:t>GCD Example</a:t>
            </a:r>
          </a:p>
        </p:txBody>
      </p:sp>
      <p:sp>
        <p:nvSpPr>
          <p:cNvPr id="1639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76400"/>
            <a:ext cx="8077200" cy="44958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sz="2800" smtClean="0"/>
              <a:t>Find the GCD of 540 and 315:</a:t>
            </a:r>
          </a:p>
          <a:p>
            <a:pPr eaLnBrk="1" hangingPunct="1">
              <a:lnSpc>
                <a:spcPct val="90000"/>
              </a:lnSpc>
            </a:pPr>
            <a:r>
              <a:rPr lang="en-GB" sz="2800" smtClean="0"/>
              <a:t>First find the prime factors of each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GB" sz="2400" smtClean="0"/>
              <a:t>540 = 2</a:t>
            </a:r>
            <a:r>
              <a:rPr lang="en-GB" sz="2400" baseline="30000" smtClean="0"/>
              <a:t>2</a:t>
            </a:r>
            <a:r>
              <a:rPr lang="en-GB" sz="2400" smtClean="0"/>
              <a:t> </a:t>
            </a:r>
            <a:r>
              <a:rPr lang="en-GB" sz="2400" smtClean="0">
                <a:sym typeface="Symbol" pitchFamily="18" charset="2"/>
              </a:rPr>
              <a:t>* 3</a:t>
            </a:r>
            <a:r>
              <a:rPr lang="en-GB" sz="2400" baseline="30000" smtClean="0">
                <a:sym typeface="Symbol" pitchFamily="18" charset="2"/>
              </a:rPr>
              <a:t>3</a:t>
            </a:r>
            <a:r>
              <a:rPr lang="en-GB" sz="2400" smtClean="0">
                <a:sym typeface="Symbol" pitchFamily="18" charset="2"/>
              </a:rPr>
              <a:t> * 5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GB" sz="2400" smtClean="0">
                <a:sym typeface="Symbol" pitchFamily="18" charset="2"/>
              </a:rPr>
              <a:t>315 = 3</a:t>
            </a:r>
            <a:r>
              <a:rPr lang="en-GB" sz="2400" baseline="30000" smtClean="0">
                <a:sym typeface="Symbol" pitchFamily="18" charset="2"/>
              </a:rPr>
              <a:t>2</a:t>
            </a:r>
            <a:r>
              <a:rPr lang="en-GB" sz="2400" smtClean="0">
                <a:sym typeface="Symbol" pitchFamily="18" charset="2"/>
              </a:rPr>
              <a:t> *5* 7</a:t>
            </a:r>
          </a:p>
          <a:p>
            <a:pPr eaLnBrk="1" hangingPunct="1">
              <a:lnSpc>
                <a:spcPct val="90000"/>
              </a:lnSpc>
            </a:pPr>
            <a:r>
              <a:rPr lang="en-GB" sz="2800" smtClean="0"/>
              <a:t>540 and 315 share the divisors 3 and 5,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GB" sz="2400" smtClean="0"/>
              <a:t>540 has </a:t>
            </a:r>
            <a:r>
              <a:rPr lang="en-GB" sz="2400" smtClean="0">
                <a:sym typeface="Symbol" pitchFamily="18" charset="2"/>
              </a:rPr>
              <a:t>3</a:t>
            </a:r>
            <a:r>
              <a:rPr lang="en-GB" sz="2400" baseline="30000" smtClean="0">
                <a:sym typeface="Symbol" pitchFamily="18" charset="2"/>
              </a:rPr>
              <a:t>3</a:t>
            </a:r>
            <a:r>
              <a:rPr lang="en-GB" sz="2400" smtClean="0">
                <a:sym typeface="Symbol" pitchFamily="18" charset="2"/>
              </a:rPr>
              <a:t>  and 5 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GB" sz="2400" smtClean="0">
                <a:sym typeface="Symbol" pitchFamily="18" charset="2"/>
              </a:rPr>
              <a:t>315 has 3</a:t>
            </a:r>
            <a:r>
              <a:rPr lang="en-GB" sz="2400" baseline="30000" smtClean="0">
                <a:sym typeface="Symbol" pitchFamily="18" charset="2"/>
              </a:rPr>
              <a:t>2</a:t>
            </a:r>
            <a:r>
              <a:rPr lang="en-GB" sz="2400" smtClean="0">
                <a:sym typeface="Symbol" pitchFamily="18" charset="2"/>
              </a:rPr>
              <a:t>  and 5 </a:t>
            </a:r>
          </a:p>
          <a:p>
            <a:pPr eaLnBrk="1" hangingPunct="1">
              <a:lnSpc>
                <a:spcPct val="90000"/>
              </a:lnSpc>
            </a:pPr>
            <a:r>
              <a:rPr lang="en-GB" sz="2800" smtClean="0"/>
              <a:t>So each is equal </a:t>
            </a:r>
            <a:r>
              <a:rPr lang="en-GB" sz="2800" smtClean="0">
                <a:sym typeface="Symbol" pitchFamily="18" charset="2"/>
              </a:rPr>
              <a:t>3</a:t>
            </a:r>
            <a:r>
              <a:rPr lang="en-GB" sz="2800" baseline="30000" smtClean="0">
                <a:sym typeface="Symbol" pitchFamily="18" charset="2"/>
              </a:rPr>
              <a:t>2</a:t>
            </a:r>
            <a:r>
              <a:rPr lang="en-GB" sz="2800" smtClean="0">
                <a:sym typeface="Symbol" pitchFamily="18" charset="2"/>
              </a:rPr>
              <a:t> * 5  times some different primes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GB" sz="2400" smtClean="0"/>
              <a:t>So the largest is the GCD </a:t>
            </a:r>
            <a:r>
              <a:rPr lang="en-GB" sz="2400" smtClean="0">
                <a:sym typeface="Wingdings" pitchFamily="2" charset="2"/>
              </a:rPr>
              <a:t> </a:t>
            </a:r>
            <a:r>
              <a:rPr lang="en-GB" sz="2400" smtClean="0"/>
              <a:t>3</a:t>
            </a:r>
            <a:r>
              <a:rPr lang="en-GB" sz="2400" baseline="30000" smtClean="0"/>
              <a:t>2 * </a:t>
            </a:r>
            <a:r>
              <a:rPr lang="en-GB" sz="2400" smtClean="0">
                <a:sym typeface="Symbol" pitchFamily="18" charset="2"/>
              </a:rPr>
              <a:t>5 = 45</a:t>
            </a:r>
          </a:p>
          <a:p>
            <a:pPr lvl="1" eaLnBrk="1" hangingPunct="1">
              <a:lnSpc>
                <a:spcPct val="90000"/>
              </a:lnSpc>
            </a:pPr>
            <a:r>
              <a:rPr lang="en-GB" sz="2400" smtClean="0"/>
              <a:t>315 </a:t>
            </a:r>
            <a:r>
              <a:rPr lang="en-GB" sz="2400" smtClean="0">
                <a:sym typeface="Symbol" pitchFamily="18" charset="2"/>
              </a:rPr>
              <a:t> </a:t>
            </a:r>
            <a:r>
              <a:rPr lang="en-GB" sz="2400" smtClean="0"/>
              <a:t>45 = 7   and 540 </a:t>
            </a:r>
            <a:r>
              <a:rPr lang="en-GB" sz="2400" smtClean="0">
                <a:sym typeface="Symbol" pitchFamily="18" charset="2"/>
              </a:rPr>
              <a:t> </a:t>
            </a:r>
            <a:r>
              <a:rPr lang="en-GB" sz="2400" smtClean="0"/>
              <a:t>45=12</a:t>
            </a:r>
            <a:endParaRPr lang="en-US" sz="240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  <a:endParaRPr lang="en-US" sz="1400" dirty="0">
              <a:latin typeface="Arial" charset="0"/>
            </a:endParaRPr>
          </a:p>
        </p:txBody>
      </p:sp>
      <p:sp>
        <p:nvSpPr>
          <p:cNvPr id="17411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1741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Lecture 6 - </a:t>
            </a:r>
            <a:fld id="{C870EEB1-E90F-443B-8143-E3612CA8D6F9}" type="slidenum">
              <a:rPr lang="en-US" sz="1400" smtClean="0">
                <a:latin typeface="Arial" charset="0"/>
              </a:rPr>
              <a:pPr eaLnBrk="1" hangingPunct="1"/>
              <a:t>15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17413" name="Rectangle 2"/>
          <p:cNvSpPr>
            <a:spLocks noGrp="1" noChangeArrowheads="1"/>
          </p:cNvSpPr>
          <p:nvPr>
            <p:ph type="title"/>
          </p:nvPr>
        </p:nvSpPr>
        <p:spPr>
          <a:xfrm>
            <a:off x="461963" y="0"/>
            <a:ext cx="8229600" cy="1143000"/>
          </a:xfrm>
        </p:spPr>
        <p:txBody>
          <a:bodyPr/>
          <a:lstStyle/>
          <a:p>
            <a:pPr eaLnBrk="1" hangingPunct="1"/>
            <a:r>
              <a:rPr lang="en-GB" sz="4000" smtClean="0"/>
              <a:t>Euclid’s Algorithm</a:t>
            </a:r>
            <a:endParaRPr lang="en-US" sz="4000" smtClean="0"/>
          </a:p>
        </p:txBody>
      </p:sp>
      <p:sp>
        <p:nvSpPr>
          <p:cNvPr id="1741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31775" y="1752600"/>
            <a:ext cx="8912225" cy="4476750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en-US" sz="2800" dirty="0" smtClean="0"/>
              <a:t>Inputs: 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  <a:defRPr/>
            </a:pPr>
            <a:r>
              <a:rPr lang="en-US" sz="2800" dirty="0"/>
              <a:t>	</a:t>
            </a:r>
            <a:r>
              <a:rPr lang="en-US" sz="2800" dirty="0" smtClean="0"/>
              <a:t>two positive integers </a:t>
            </a:r>
            <a:r>
              <a:rPr lang="en-US" sz="2800" i="1" dirty="0" smtClean="0"/>
              <a:t>a</a:t>
            </a:r>
            <a:r>
              <a:rPr lang="en-US" sz="2800" dirty="0" smtClean="0"/>
              <a:t> and </a:t>
            </a:r>
            <a:r>
              <a:rPr lang="en-US" sz="2800" i="1" dirty="0" smtClean="0"/>
              <a:t>b, a &gt; </a:t>
            </a:r>
            <a:r>
              <a:rPr lang="en-US" sz="2800" i="1" dirty="0"/>
              <a:t>b</a:t>
            </a:r>
            <a:endParaRPr lang="en-US" sz="2800" dirty="0" smtClean="0"/>
          </a:p>
          <a:p>
            <a:pPr eaLnBrk="1" hangingPunct="1">
              <a:lnSpc>
                <a:spcPct val="80000"/>
              </a:lnSpc>
              <a:defRPr/>
            </a:pPr>
            <a:r>
              <a:rPr lang="en-US" sz="2800" dirty="0" smtClean="0"/>
              <a:t>Output: </a:t>
            </a:r>
          </a:p>
          <a:p>
            <a:pPr marL="800100" lvl="2" indent="0" eaLnBrk="1" hangingPunct="1">
              <a:lnSpc>
                <a:spcPct val="80000"/>
              </a:lnSpc>
              <a:buFontTx/>
              <a:buNone/>
              <a:defRPr/>
            </a:pPr>
            <a:r>
              <a:rPr lang="en-US" sz="2800" dirty="0" err="1" smtClean="0"/>
              <a:t>gcd</a:t>
            </a:r>
            <a:r>
              <a:rPr lang="en-US" sz="2800" i="1" dirty="0" smtClean="0"/>
              <a:t>(a, b) – </a:t>
            </a:r>
            <a:r>
              <a:rPr lang="en-US" sz="2800" dirty="0" smtClean="0"/>
              <a:t>the greatest common divisor of </a:t>
            </a:r>
            <a:r>
              <a:rPr lang="en-US" sz="2800" i="1" dirty="0" smtClean="0"/>
              <a:t>a</a:t>
            </a:r>
            <a:r>
              <a:rPr lang="en-US" sz="2800" dirty="0" smtClean="0"/>
              <a:t> and </a:t>
            </a:r>
            <a:r>
              <a:rPr lang="en-US" sz="2800" i="1" dirty="0" smtClean="0"/>
              <a:t>b</a:t>
            </a:r>
            <a:endParaRPr lang="en-US" sz="2800" dirty="0" smtClean="0"/>
          </a:p>
          <a:p>
            <a:pPr eaLnBrk="1" hangingPunct="1">
              <a:lnSpc>
                <a:spcPct val="80000"/>
              </a:lnSpc>
              <a:defRPr/>
            </a:pPr>
            <a:r>
              <a:rPr lang="en-US" sz="2800" dirty="0" smtClean="0"/>
              <a:t>Procedure:</a:t>
            </a:r>
            <a:endParaRPr lang="en-US" sz="2400" dirty="0" smtClean="0"/>
          </a:p>
          <a:p>
            <a:pPr marL="857250" lvl="2" indent="0" eaLnBrk="1" hangingPunct="1">
              <a:lnSpc>
                <a:spcPct val="70000"/>
              </a:lnSpc>
              <a:spcBef>
                <a:spcPts val="472"/>
              </a:spcBef>
              <a:buFontTx/>
              <a:buNone/>
              <a:defRPr/>
            </a:pPr>
            <a:r>
              <a:rPr lang="en-US" sz="2800" i="1" dirty="0" smtClean="0"/>
              <a:t>r</a:t>
            </a:r>
            <a:r>
              <a:rPr lang="en-US" sz="2800" dirty="0" smtClean="0"/>
              <a:t> </a:t>
            </a:r>
            <a:r>
              <a:rPr lang="en-US" dirty="0" smtClean="0">
                <a:latin typeface="Lucida Console" pitchFamily="49" charset="0"/>
              </a:rPr>
              <a:t>=</a:t>
            </a:r>
            <a:r>
              <a:rPr lang="en-US" sz="2800" dirty="0" smtClean="0"/>
              <a:t> </a:t>
            </a:r>
            <a:r>
              <a:rPr lang="en-US" sz="2800" i="1" dirty="0" smtClean="0"/>
              <a:t>a</a:t>
            </a:r>
            <a:r>
              <a:rPr lang="en-US" sz="2800" dirty="0" smtClean="0"/>
              <a:t> </a:t>
            </a:r>
            <a:r>
              <a:rPr lang="en-US" dirty="0" smtClean="0">
                <a:latin typeface="Lucida Console" pitchFamily="49" charset="0"/>
              </a:rPr>
              <a:t>mod</a:t>
            </a:r>
            <a:r>
              <a:rPr lang="en-US" sz="2800" dirty="0" smtClean="0"/>
              <a:t> </a:t>
            </a:r>
            <a:r>
              <a:rPr lang="en-US" sz="2800" i="1" dirty="0" smtClean="0"/>
              <a:t>b</a:t>
            </a:r>
          </a:p>
          <a:p>
            <a:pPr marL="857250" lvl="2" indent="0" eaLnBrk="1" hangingPunct="1">
              <a:lnSpc>
                <a:spcPct val="70000"/>
              </a:lnSpc>
              <a:spcBef>
                <a:spcPts val="472"/>
              </a:spcBef>
              <a:buFontTx/>
              <a:buNone/>
              <a:defRPr/>
            </a:pPr>
            <a:r>
              <a:rPr lang="en-US" dirty="0">
                <a:latin typeface="Lucida Console" pitchFamily="49" charset="0"/>
              </a:rPr>
              <a:t>while</a:t>
            </a:r>
            <a:r>
              <a:rPr lang="en-US" sz="2800" dirty="0" smtClean="0"/>
              <a:t> (</a:t>
            </a:r>
            <a:r>
              <a:rPr lang="en-US" sz="2800" i="1" dirty="0" smtClean="0"/>
              <a:t> r</a:t>
            </a:r>
            <a:r>
              <a:rPr lang="en-US" sz="2800" dirty="0" smtClean="0"/>
              <a:t> </a:t>
            </a:r>
            <a:r>
              <a:rPr lang="en-US" dirty="0">
                <a:latin typeface="Lucida Console" pitchFamily="49" charset="0"/>
              </a:rPr>
              <a:t>&gt;</a:t>
            </a:r>
            <a:r>
              <a:rPr lang="en-US" sz="2800" dirty="0" smtClean="0"/>
              <a:t> 0 )</a:t>
            </a:r>
          </a:p>
          <a:p>
            <a:pPr marL="1314450" lvl="3" indent="0" eaLnBrk="1" hangingPunct="1">
              <a:lnSpc>
                <a:spcPct val="70000"/>
              </a:lnSpc>
              <a:spcBef>
                <a:spcPts val="472"/>
              </a:spcBef>
              <a:buFontTx/>
              <a:buNone/>
              <a:defRPr/>
            </a:pPr>
            <a:r>
              <a:rPr lang="en-US" sz="2800" i="1" dirty="0" smtClean="0"/>
              <a:t>a</a:t>
            </a:r>
            <a:r>
              <a:rPr lang="en-US" sz="2800" dirty="0" smtClean="0"/>
              <a:t> </a:t>
            </a:r>
            <a:r>
              <a:rPr lang="en-US" sz="2400" dirty="0">
                <a:latin typeface="Lucida Console" pitchFamily="49" charset="0"/>
              </a:rPr>
              <a:t>=</a:t>
            </a:r>
            <a:r>
              <a:rPr lang="en-US" sz="2800" dirty="0" smtClean="0"/>
              <a:t> </a:t>
            </a:r>
            <a:r>
              <a:rPr lang="en-US" sz="2800" i="1" dirty="0" smtClean="0"/>
              <a:t>b</a:t>
            </a:r>
          </a:p>
          <a:p>
            <a:pPr marL="1314450" lvl="3" indent="0" eaLnBrk="1" hangingPunct="1">
              <a:lnSpc>
                <a:spcPct val="70000"/>
              </a:lnSpc>
              <a:spcBef>
                <a:spcPts val="472"/>
              </a:spcBef>
              <a:buFontTx/>
              <a:buNone/>
              <a:defRPr/>
            </a:pPr>
            <a:r>
              <a:rPr lang="en-US" sz="2800" i="1" dirty="0" smtClean="0"/>
              <a:t>b</a:t>
            </a:r>
            <a:r>
              <a:rPr lang="en-US" sz="2800" dirty="0" smtClean="0"/>
              <a:t> </a:t>
            </a:r>
            <a:r>
              <a:rPr lang="en-US" sz="2400" dirty="0">
                <a:latin typeface="Lucida Console" pitchFamily="49" charset="0"/>
              </a:rPr>
              <a:t>=</a:t>
            </a:r>
            <a:r>
              <a:rPr lang="en-US" sz="2800" dirty="0" smtClean="0"/>
              <a:t> </a:t>
            </a:r>
            <a:r>
              <a:rPr lang="en-US" sz="2800" i="1" dirty="0" smtClean="0"/>
              <a:t>r</a:t>
            </a:r>
          </a:p>
          <a:p>
            <a:pPr marL="1371600" lvl="3" indent="0" eaLnBrk="1" hangingPunct="1">
              <a:lnSpc>
                <a:spcPct val="70000"/>
              </a:lnSpc>
              <a:spcBef>
                <a:spcPts val="472"/>
              </a:spcBef>
              <a:buFontTx/>
              <a:buNone/>
              <a:defRPr/>
            </a:pPr>
            <a:r>
              <a:rPr lang="en-US" sz="2800" i="1" dirty="0" smtClean="0"/>
              <a:t>r</a:t>
            </a:r>
            <a:r>
              <a:rPr lang="en-US" sz="2800" dirty="0" smtClean="0"/>
              <a:t> </a:t>
            </a:r>
            <a:r>
              <a:rPr lang="en-US" sz="2400" dirty="0">
                <a:latin typeface="Lucida Console" pitchFamily="49" charset="0"/>
              </a:rPr>
              <a:t>=</a:t>
            </a:r>
            <a:r>
              <a:rPr lang="en-US" sz="2800" dirty="0" smtClean="0"/>
              <a:t> </a:t>
            </a:r>
            <a:r>
              <a:rPr lang="en-US" sz="2800" i="1" dirty="0" smtClean="0"/>
              <a:t>a</a:t>
            </a:r>
            <a:r>
              <a:rPr lang="en-US" sz="2800" dirty="0" smtClean="0"/>
              <a:t> </a:t>
            </a:r>
            <a:r>
              <a:rPr lang="en-US" sz="2400" dirty="0">
                <a:latin typeface="Lucida Console" pitchFamily="49" charset="0"/>
              </a:rPr>
              <a:t>mod</a:t>
            </a:r>
            <a:r>
              <a:rPr lang="en-US" sz="2800" dirty="0" smtClean="0"/>
              <a:t> </a:t>
            </a:r>
            <a:r>
              <a:rPr lang="en-US" sz="2800" i="1" dirty="0" smtClean="0"/>
              <a:t>b</a:t>
            </a:r>
          </a:p>
          <a:p>
            <a:pPr marL="914400" lvl="2" indent="0" eaLnBrk="1" hangingPunct="1">
              <a:lnSpc>
                <a:spcPct val="80000"/>
              </a:lnSpc>
              <a:buFontTx/>
              <a:buNone/>
              <a:defRPr/>
            </a:pPr>
            <a:r>
              <a:rPr lang="en-US" dirty="0">
                <a:latin typeface="Lucida Console" pitchFamily="49" charset="0"/>
              </a:rPr>
              <a:t>return</a:t>
            </a:r>
            <a:r>
              <a:rPr lang="en-US" sz="2800" dirty="0" smtClean="0"/>
              <a:t> </a:t>
            </a:r>
            <a:r>
              <a:rPr lang="en-US" sz="2800" i="1" dirty="0" smtClean="0"/>
              <a:t>b</a:t>
            </a:r>
            <a:endParaRPr lang="en-US" sz="2800" dirty="0" smtClean="0"/>
          </a:p>
          <a:p>
            <a:pPr marL="1371600" lvl="3" indent="0" eaLnBrk="1" hangingPunct="1">
              <a:lnSpc>
                <a:spcPct val="80000"/>
              </a:lnSpc>
              <a:buFontTx/>
              <a:buNone/>
              <a:defRPr/>
            </a:pPr>
            <a:endParaRPr lang="en-US" sz="2800" i="1" dirty="0"/>
          </a:p>
          <a:p>
            <a:pPr marL="914400" lvl="2" indent="0" eaLnBrk="1" hangingPunct="1">
              <a:lnSpc>
                <a:spcPct val="80000"/>
              </a:lnSpc>
              <a:buFontTx/>
              <a:buNone/>
              <a:defRPr/>
            </a:pPr>
            <a:r>
              <a:rPr lang="en-US" sz="3200" i="1" dirty="0" smtClean="0"/>
              <a:t>	</a:t>
            </a:r>
          </a:p>
        </p:txBody>
      </p:sp>
    </p:spTree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  <a:endParaRPr lang="en-US" sz="1400" dirty="0">
              <a:latin typeface="Arial" charset="0"/>
            </a:endParaRPr>
          </a:p>
        </p:txBody>
      </p:sp>
      <p:sp>
        <p:nvSpPr>
          <p:cNvPr id="18435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1843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Lecture 6 - </a:t>
            </a:r>
            <a:fld id="{1222C8DD-8C78-4E86-B6E0-680F7095EB31}" type="slidenum">
              <a:rPr lang="en-US" sz="1400" smtClean="0">
                <a:latin typeface="Arial" charset="0"/>
              </a:rPr>
              <a:pPr eaLnBrk="1" hangingPunct="1"/>
              <a:t>16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1843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z="4000" smtClean="0"/>
              <a:t>Euclid’s Algorithm Example</a:t>
            </a:r>
          </a:p>
        </p:txBody>
      </p:sp>
      <p:sp>
        <p:nvSpPr>
          <p:cNvPr id="1843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786313"/>
          </a:xfrm>
        </p:spPr>
        <p:txBody>
          <a:bodyPr/>
          <a:lstStyle/>
          <a:p>
            <a:pPr eaLnBrk="1" hangingPunct="1"/>
            <a:r>
              <a:rPr lang="en-GB" sz="2800" smtClean="0"/>
              <a:t>For two integers a= 846 and b = 212 </a:t>
            </a:r>
          </a:p>
          <a:p>
            <a:pPr lvl="1" eaLnBrk="1" hangingPunct="1">
              <a:buFontTx/>
              <a:buNone/>
            </a:pPr>
            <a:r>
              <a:rPr lang="en-GB" sz="2400" smtClean="0"/>
              <a:t>846 = 3 *</a:t>
            </a:r>
            <a:r>
              <a:rPr lang="en-GB" sz="2400" smtClean="0">
                <a:solidFill>
                  <a:srgbClr val="F6FC04"/>
                </a:solidFill>
              </a:rPr>
              <a:t> 212 </a:t>
            </a:r>
            <a:r>
              <a:rPr lang="en-GB" sz="2400" smtClean="0"/>
              <a:t>+ </a:t>
            </a:r>
            <a:r>
              <a:rPr lang="en-GB" sz="2400" smtClean="0">
                <a:solidFill>
                  <a:srgbClr val="66FF33"/>
                </a:solidFill>
              </a:rPr>
              <a:t>210</a:t>
            </a:r>
            <a:r>
              <a:rPr lang="en-GB" sz="2400" smtClean="0"/>
              <a:t>	k</a:t>
            </a:r>
            <a:r>
              <a:rPr lang="en-GB" sz="2400" baseline="-25000" smtClean="0"/>
              <a:t>1  </a:t>
            </a:r>
            <a:r>
              <a:rPr lang="en-GB" sz="2400" smtClean="0"/>
              <a:t>= 3;  r</a:t>
            </a:r>
            <a:r>
              <a:rPr lang="en-GB" sz="2400" baseline="-25000" smtClean="0"/>
              <a:t>1 </a:t>
            </a:r>
            <a:r>
              <a:rPr lang="en-GB" sz="2400" smtClean="0"/>
              <a:t>= </a:t>
            </a:r>
            <a:r>
              <a:rPr lang="en-GB" sz="2400" smtClean="0">
                <a:solidFill>
                  <a:srgbClr val="66FF33"/>
                </a:solidFill>
              </a:rPr>
              <a:t>210</a:t>
            </a:r>
          </a:p>
          <a:p>
            <a:pPr lvl="1" eaLnBrk="1" hangingPunct="1">
              <a:buFontTx/>
              <a:buNone/>
            </a:pPr>
            <a:r>
              <a:rPr lang="en-GB" sz="2400" smtClean="0">
                <a:solidFill>
                  <a:srgbClr val="F6FC04"/>
                </a:solidFill>
              </a:rPr>
              <a:t>212 </a:t>
            </a:r>
            <a:r>
              <a:rPr lang="en-GB" sz="2400" smtClean="0"/>
              <a:t>= 1 * </a:t>
            </a:r>
            <a:r>
              <a:rPr lang="en-GB" sz="2400" smtClean="0">
                <a:solidFill>
                  <a:srgbClr val="66FF33"/>
                </a:solidFill>
              </a:rPr>
              <a:t>210</a:t>
            </a:r>
            <a:r>
              <a:rPr lang="en-GB" sz="2400" smtClean="0"/>
              <a:t> + </a:t>
            </a:r>
            <a:r>
              <a:rPr lang="en-GB" sz="2400" smtClean="0">
                <a:solidFill>
                  <a:srgbClr val="9CDDFE"/>
                </a:solidFill>
              </a:rPr>
              <a:t>2</a:t>
            </a:r>
            <a:r>
              <a:rPr lang="en-GB" sz="2400" smtClean="0"/>
              <a:t>		k</a:t>
            </a:r>
            <a:r>
              <a:rPr lang="en-GB" sz="2400" baseline="-25000" smtClean="0"/>
              <a:t>2  </a:t>
            </a:r>
            <a:r>
              <a:rPr lang="en-GB" sz="2400" smtClean="0"/>
              <a:t>= 1; </a:t>
            </a:r>
            <a:r>
              <a:rPr lang="en-GB" sz="2400" baseline="-25000" smtClean="0"/>
              <a:t> </a:t>
            </a:r>
            <a:r>
              <a:rPr lang="en-GB" sz="2400" smtClean="0"/>
              <a:t>r</a:t>
            </a:r>
            <a:r>
              <a:rPr lang="en-GB" sz="2400" baseline="-25000" smtClean="0"/>
              <a:t>2 </a:t>
            </a:r>
            <a:r>
              <a:rPr lang="en-GB" sz="2400" smtClean="0"/>
              <a:t>= </a:t>
            </a:r>
            <a:r>
              <a:rPr lang="en-GB" sz="2400" smtClean="0">
                <a:solidFill>
                  <a:srgbClr val="9CDDFE"/>
                </a:solidFill>
              </a:rPr>
              <a:t>2</a:t>
            </a:r>
          </a:p>
          <a:p>
            <a:pPr lvl="1" eaLnBrk="1" hangingPunct="1">
              <a:buFontTx/>
              <a:buNone/>
            </a:pPr>
            <a:r>
              <a:rPr lang="en-GB" sz="2400" smtClean="0">
                <a:solidFill>
                  <a:srgbClr val="66FF33"/>
                </a:solidFill>
              </a:rPr>
              <a:t>210</a:t>
            </a:r>
            <a:r>
              <a:rPr lang="en-GB" sz="2400" smtClean="0"/>
              <a:t> = 105 * </a:t>
            </a:r>
            <a:r>
              <a:rPr lang="en-GB" sz="2400" u="sng" smtClean="0">
                <a:solidFill>
                  <a:srgbClr val="9CDDFE"/>
                </a:solidFill>
              </a:rPr>
              <a:t>2</a:t>
            </a:r>
            <a:r>
              <a:rPr lang="en-GB" sz="2400" smtClean="0"/>
              <a:t> + </a:t>
            </a:r>
            <a:r>
              <a:rPr lang="en-GB" sz="2400" smtClean="0">
                <a:solidFill>
                  <a:srgbClr val="FF0000"/>
                </a:solidFill>
              </a:rPr>
              <a:t>0</a:t>
            </a:r>
            <a:r>
              <a:rPr lang="en-GB" sz="2400" smtClean="0"/>
              <a:t>		k</a:t>
            </a:r>
            <a:r>
              <a:rPr lang="en-GB" sz="2400" baseline="-25000" smtClean="0"/>
              <a:t>3  </a:t>
            </a:r>
            <a:r>
              <a:rPr lang="en-GB" sz="2400" smtClean="0"/>
              <a:t>= 105; </a:t>
            </a:r>
            <a:r>
              <a:rPr lang="en-GB" sz="2400" baseline="-25000" smtClean="0"/>
              <a:t> </a:t>
            </a:r>
            <a:r>
              <a:rPr lang="en-GB" sz="2400" smtClean="0"/>
              <a:t>r</a:t>
            </a:r>
            <a:r>
              <a:rPr lang="en-GB" sz="2400" baseline="-25000" smtClean="0"/>
              <a:t>3 </a:t>
            </a:r>
            <a:r>
              <a:rPr lang="en-GB" sz="2400" smtClean="0"/>
              <a:t>= </a:t>
            </a:r>
            <a:r>
              <a:rPr lang="en-GB" sz="2400" smtClean="0">
                <a:solidFill>
                  <a:srgbClr val="FF0000"/>
                </a:solidFill>
              </a:rPr>
              <a:t>0</a:t>
            </a:r>
          </a:p>
          <a:p>
            <a:pPr eaLnBrk="1" hangingPunct="1">
              <a:buFontTx/>
              <a:buNone/>
            </a:pPr>
            <a:r>
              <a:rPr lang="en-GB" sz="2800" smtClean="0"/>
              <a:t>				GCD=2</a:t>
            </a:r>
          </a:p>
          <a:p>
            <a:pPr eaLnBrk="1" hangingPunct="1"/>
            <a:r>
              <a:rPr lang="en-GB" sz="2800" smtClean="0"/>
              <a:t>For two integers a= 555 and b = 296</a:t>
            </a:r>
          </a:p>
          <a:p>
            <a:pPr lvl="1" eaLnBrk="1" hangingPunct="1">
              <a:buFontTx/>
              <a:buNone/>
            </a:pPr>
            <a:r>
              <a:rPr lang="en-GB" sz="2400" smtClean="0"/>
              <a:t>555 = 1 * </a:t>
            </a:r>
            <a:r>
              <a:rPr lang="en-GB" sz="2400" smtClean="0">
                <a:solidFill>
                  <a:srgbClr val="F6FC04"/>
                </a:solidFill>
              </a:rPr>
              <a:t>296</a:t>
            </a:r>
            <a:r>
              <a:rPr lang="en-GB" sz="2400" smtClean="0"/>
              <a:t> + </a:t>
            </a:r>
            <a:r>
              <a:rPr lang="en-GB" sz="2400" smtClean="0">
                <a:solidFill>
                  <a:srgbClr val="66FF33"/>
                </a:solidFill>
              </a:rPr>
              <a:t>259</a:t>
            </a:r>
            <a:r>
              <a:rPr lang="en-GB" sz="2400" smtClean="0"/>
              <a:t> 	k</a:t>
            </a:r>
            <a:r>
              <a:rPr lang="en-GB" sz="2400" baseline="-25000" smtClean="0"/>
              <a:t>1  </a:t>
            </a:r>
            <a:r>
              <a:rPr lang="en-GB" sz="2400" smtClean="0"/>
              <a:t>= 1; </a:t>
            </a:r>
            <a:r>
              <a:rPr lang="en-GB" sz="2400" baseline="-25000" smtClean="0"/>
              <a:t> </a:t>
            </a:r>
            <a:r>
              <a:rPr lang="en-GB" sz="2400" smtClean="0"/>
              <a:t>r</a:t>
            </a:r>
            <a:r>
              <a:rPr lang="en-GB" sz="2400" baseline="-25000" smtClean="0"/>
              <a:t>1 </a:t>
            </a:r>
            <a:r>
              <a:rPr lang="en-GB" sz="2400" smtClean="0"/>
              <a:t>= </a:t>
            </a:r>
            <a:r>
              <a:rPr lang="en-GB" sz="2400" smtClean="0">
                <a:solidFill>
                  <a:srgbClr val="66FF33"/>
                </a:solidFill>
              </a:rPr>
              <a:t>259</a:t>
            </a:r>
          </a:p>
          <a:p>
            <a:pPr lvl="1" eaLnBrk="1" hangingPunct="1">
              <a:buFontTx/>
              <a:buNone/>
            </a:pPr>
            <a:r>
              <a:rPr lang="en-GB" sz="2400" smtClean="0">
                <a:solidFill>
                  <a:srgbClr val="F6FC04"/>
                </a:solidFill>
              </a:rPr>
              <a:t>296</a:t>
            </a:r>
            <a:r>
              <a:rPr lang="en-GB" sz="2400" smtClean="0"/>
              <a:t> = 1 * </a:t>
            </a:r>
            <a:r>
              <a:rPr lang="en-GB" sz="2400" smtClean="0">
                <a:solidFill>
                  <a:srgbClr val="66FF33"/>
                </a:solidFill>
              </a:rPr>
              <a:t>259</a:t>
            </a:r>
            <a:r>
              <a:rPr lang="en-GB" sz="2400" smtClean="0"/>
              <a:t> + </a:t>
            </a:r>
            <a:r>
              <a:rPr lang="en-GB" sz="2400" smtClean="0">
                <a:solidFill>
                  <a:srgbClr val="9CDDFE"/>
                </a:solidFill>
              </a:rPr>
              <a:t>37</a:t>
            </a:r>
            <a:r>
              <a:rPr lang="en-GB" sz="2400" smtClean="0"/>
              <a:t>	k</a:t>
            </a:r>
            <a:r>
              <a:rPr lang="en-GB" sz="2400" baseline="-25000" smtClean="0"/>
              <a:t>2  </a:t>
            </a:r>
            <a:r>
              <a:rPr lang="en-GB" sz="2400" smtClean="0"/>
              <a:t>= 1; </a:t>
            </a:r>
            <a:r>
              <a:rPr lang="en-GB" sz="2400" baseline="-25000" smtClean="0"/>
              <a:t> </a:t>
            </a:r>
            <a:r>
              <a:rPr lang="en-GB" sz="2400" smtClean="0"/>
              <a:t>r</a:t>
            </a:r>
            <a:r>
              <a:rPr lang="en-GB" sz="2400" baseline="-25000" smtClean="0"/>
              <a:t>2 </a:t>
            </a:r>
            <a:r>
              <a:rPr lang="en-GB" sz="2400" smtClean="0"/>
              <a:t>= </a:t>
            </a:r>
            <a:r>
              <a:rPr lang="en-GB" sz="2400" smtClean="0">
                <a:solidFill>
                  <a:srgbClr val="9CDDFE"/>
                </a:solidFill>
              </a:rPr>
              <a:t>37</a:t>
            </a:r>
          </a:p>
          <a:p>
            <a:pPr lvl="1" eaLnBrk="1" hangingPunct="1">
              <a:buFontTx/>
              <a:buNone/>
            </a:pPr>
            <a:r>
              <a:rPr lang="en-GB" sz="2400" smtClean="0">
                <a:solidFill>
                  <a:srgbClr val="66FF33"/>
                </a:solidFill>
              </a:rPr>
              <a:t>259</a:t>
            </a:r>
            <a:r>
              <a:rPr lang="en-GB" sz="2400" smtClean="0"/>
              <a:t> = 7 * </a:t>
            </a:r>
            <a:r>
              <a:rPr lang="en-GB" sz="2400" u="sng" smtClean="0">
                <a:solidFill>
                  <a:srgbClr val="9CDDFE"/>
                </a:solidFill>
              </a:rPr>
              <a:t>37</a:t>
            </a:r>
            <a:r>
              <a:rPr lang="en-GB" sz="2400" smtClean="0"/>
              <a:t> + </a:t>
            </a:r>
            <a:r>
              <a:rPr lang="en-GB" sz="2400" smtClean="0">
                <a:solidFill>
                  <a:srgbClr val="FF0000"/>
                </a:solidFill>
              </a:rPr>
              <a:t>0</a:t>
            </a:r>
            <a:r>
              <a:rPr lang="en-GB" sz="2400" smtClean="0"/>
              <a:t>		k</a:t>
            </a:r>
            <a:r>
              <a:rPr lang="en-GB" sz="2400" baseline="-25000" smtClean="0"/>
              <a:t>3  </a:t>
            </a:r>
            <a:r>
              <a:rPr lang="en-GB" sz="2400" smtClean="0"/>
              <a:t>= 7; </a:t>
            </a:r>
            <a:r>
              <a:rPr lang="en-GB" sz="2400" baseline="-25000" smtClean="0"/>
              <a:t> </a:t>
            </a:r>
            <a:r>
              <a:rPr lang="en-GB" sz="2400" smtClean="0"/>
              <a:t>r</a:t>
            </a:r>
            <a:r>
              <a:rPr lang="en-GB" sz="2400" baseline="-25000" smtClean="0"/>
              <a:t>3 </a:t>
            </a:r>
            <a:r>
              <a:rPr lang="en-GB" sz="2400" smtClean="0"/>
              <a:t>= </a:t>
            </a:r>
            <a:r>
              <a:rPr lang="en-GB" sz="2400" smtClean="0">
                <a:solidFill>
                  <a:srgbClr val="FF0000"/>
                </a:solidFill>
              </a:rPr>
              <a:t>0</a:t>
            </a:r>
          </a:p>
          <a:p>
            <a:pPr eaLnBrk="1" hangingPunct="1">
              <a:buFontTx/>
              <a:buNone/>
            </a:pPr>
            <a:r>
              <a:rPr lang="en-GB" sz="2800" smtClean="0"/>
              <a:t>				GCD = 37 </a:t>
            </a:r>
          </a:p>
        </p:txBody>
      </p:sp>
      <p:sp>
        <p:nvSpPr>
          <p:cNvPr id="18439" name="Text Box 4"/>
          <p:cNvSpPr txBox="1">
            <a:spLocks noChangeArrowheads="1"/>
          </p:cNvSpPr>
          <p:nvPr/>
        </p:nvSpPr>
        <p:spPr bwMode="auto">
          <a:xfrm>
            <a:off x="6477000" y="2286000"/>
            <a:ext cx="2381250" cy="762000"/>
          </a:xfrm>
          <a:prstGeom prst="rect">
            <a:avLst/>
          </a:prstGeom>
          <a:noFill/>
          <a:ln w="317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20000"/>
              </a:spcBef>
            </a:pPr>
            <a:r>
              <a:rPr lang="en-GB" sz="2200" i="1">
                <a:latin typeface="Arial" charset="0"/>
              </a:rPr>
              <a:t>846 = 47 * 3</a:t>
            </a:r>
            <a:r>
              <a:rPr lang="en-GB" sz="2200" i="1" baseline="30000">
                <a:latin typeface="Arial" charset="0"/>
              </a:rPr>
              <a:t>2</a:t>
            </a:r>
            <a:r>
              <a:rPr lang="en-GB" sz="2200" i="1">
                <a:latin typeface="Arial" charset="0"/>
              </a:rPr>
              <a:t> * 2 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</a:pPr>
            <a:r>
              <a:rPr lang="en-GB" sz="2200" i="1">
                <a:latin typeface="Arial" charset="0"/>
              </a:rPr>
              <a:t>212 = 53 * 2</a:t>
            </a:r>
            <a:r>
              <a:rPr lang="en-GB" sz="2200" i="1" baseline="30000">
                <a:latin typeface="Arial" charset="0"/>
              </a:rPr>
              <a:t>2</a:t>
            </a:r>
            <a:endParaRPr lang="en-US" sz="2200" i="1" baseline="30000">
              <a:latin typeface="Arial" charset="0"/>
            </a:endParaRPr>
          </a:p>
        </p:txBody>
      </p:sp>
      <p:sp>
        <p:nvSpPr>
          <p:cNvPr id="18440" name="Text Box 5"/>
          <p:cNvSpPr txBox="1">
            <a:spLocks noChangeArrowheads="1"/>
          </p:cNvSpPr>
          <p:nvPr/>
        </p:nvSpPr>
        <p:spPr bwMode="auto">
          <a:xfrm>
            <a:off x="6553200" y="4495800"/>
            <a:ext cx="2305050" cy="762000"/>
          </a:xfrm>
          <a:prstGeom prst="rect">
            <a:avLst/>
          </a:prstGeom>
          <a:noFill/>
          <a:ln w="317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20000"/>
              </a:spcBef>
            </a:pPr>
            <a:r>
              <a:rPr lang="en-GB" sz="2200" i="1">
                <a:latin typeface="Arial" charset="0"/>
              </a:rPr>
              <a:t>555 = 37 * 5 * 3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</a:pPr>
            <a:r>
              <a:rPr lang="en-GB" sz="2200" i="1">
                <a:latin typeface="Arial" charset="0"/>
              </a:rPr>
              <a:t>296 = 37 * 2</a:t>
            </a:r>
            <a:r>
              <a:rPr lang="en-GB" sz="2200" i="1" baseline="30000">
                <a:latin typeface="Arial" charset="0"/>
              </a:rPr>
              <a:t>3</a:t>
            </a:r>
            <a:endParaRPr lang="en-US" sz="2200" i="1" baseline="30000">
              <a:latin typeface="Arial" charset="0"/>
            </a:endParaRPr>
          </a:p>
        </p:txBody>
      </p:sp>
    </p:spTree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  <a:endParaRPr lang="en-US" sz="1400" dirty="0">
              <a:latin typeface="Arial" charset="0"/>
            </a:endParaRPr>
          </a:p>
        </p:txBody>
      </p:sp>
      <p:sp>
        <p:nvSpPr>
          <p:cNvPr id="19459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1946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Lecture 6 - </a:t>
            </a:r>
            <a:fld id="{1E4ADE8E-0515-4A91-B4D4-E5EE036D04D4}" type="slidenum">
              <a:rPr lang="en-US" sz="1400" smtClean="0">
                <a:latin typeface="Arial" charset="0"/>
              </a:rPr>
              <a:pPr eaLnBrk="1" hangingPunct="1"/>
              <a:t>17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1946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z="4000" smtClean="0"/>
              <a:t>Least Common Multiple</a:t>
            </a:r>
            <a:endParaRPr lang="en-US" sz="3600" smtClean="0"/>
          </a:p>
        </p:txBody>
      </p:sp>
      <p:sp>
        <p:nvSpPr>
          <p:cNvPr id="1946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 sz="2800" dirty="0" smtClean="0"/>
              <a:t>If </a:t>
            </a:r>
            <a:r>
              <a:rPr lang="en-GB" sz="2800" i="1" dirty="0" smtClean="0"/>
              <a:t>a</a:t>
            </a:r>
            <a:r>
              <a:rPr lang="en-GB" sz="2800" dirty="0" smtClean="0"/>
              <a:t>, </a:t>
            </a:r>
            <a:r>
              <a:rPr lang="en-GB" sz="2800" i="1" dirty="0" smtClean="0"/>
              <a:t>b</a:t>
            </a:r>
            <a:r>
              <a:rPr lang="en-GB" sz="2800" dirty="0" smtClean="0"/>
              <a:t>, and </a:t>
            </a:r>
            <a:r>
              <a:rPr lang="en-GB" sz="2800" i="1" dirty="0" smtClean="0"/>
              <a:t>k</a:t>
            </a:r>
            <a:r>
              <a:rPr lang="en-GB" sz="2800" dirty="0" smtClean="0"/>
              <a:t> are in Z+, and  </a:t>
            </a:r>
            <a:r>
              <a:rPr lang="en-GB" i="1" dirty="0" smtClean="0"/>
              <a:t>a</a:t>
            </a:r>
            <a:r>
              <a:rPr lang="en-GB" dirty="0" smtClean="0"/>
              <a:t> | </a:t>
            </a:r>
            <a:r>
              <a:rPr lang="en-GB" i="1" dirty="0" smtClean="0"/>
              <a:t>k</a:t>
            </a:r>
            <a:r>
              <a:rPr lang="en-GB" dirty="0" smtClean="0"/>
              <a:t>,  </a:t>
            </a:r>
            <a:r>
              <a:rPr lang="en-GB" i="1" dirty="0" smtClean="0"/>
              <a:t>b</a:t>
            </a:r>
            <a:r>
              <a:rPr lang="en-GB" dirty="0" smtClean="0"/>
              <a:t> | </a:t>
            </a:r>
            <a:r>
              <a:rPr lang="en-GB" i="1" dirty="0" smtClean="0"/>
              <a:t>k</a:t>
            </a:r>
            <a:r>
              <a:rPr lang="en-GB" dirty="0" smtClean="0"/>
              <a:t>,</a:t>
            </a:r>
          </a:p>
          <a:p>
            <a:pPr lvl="1" eaLnBrk="1" hangingPunct="1">
              <a:buFontTx/>
              <a:buNone/>
            </a:pPr>
            <a:r>
              <a:rPr lang="en-GB" dirty="0" smtClean="0"/>
              <a:t> we say that </a:t>
            </a:r>
            <a:r>
              <a:rPr lang="en-GB" i="1" dirty="0" smtClean="0"/>
              <a:t>k</a:t>
            </a:r>
            <a:r>
              <a:rPr lang="en-GB" dirty="0" smtClean="0"/>
              <a:t> is a common multiple of </a:t>
            </a:r>
            <a:r>
              <a:rPr lang="en-GB" i="1" dirty="0" smtClean="0"/>
              <a:t>a</a:t>
            </a:r>
            <a:r>
              <a:rPr lang="en-GB" dirty="0" smtClean="0"/>
              <a:t> and </a:t>
            </a:r>
            <a:r>
              <a:rPr lang="en-GB" i="1" dirty="0" smtClean="0"/>
              <a:t>b</a:t>
            </a:r>
            <a:endParaRPr lang="en-US" sz="2000" i="1" dirty="0" smtClean="0"/>
          </a:p>
          <a:p>
            <a:pPr eaLnBrk="1" hangingPunct="1"/>
            <a:r>
              <a:rPr lang="en-GB" sz="2800" dirty="0" smtClean="0"/>
              <a:t>The smallest such </a:t>
            </a:r>
            <a:r>
              <a:rPr lang="en-GB" sz="2800" i="1" dirty="0" smtClean="0"/>
              <a:t>k</a:t>
            </a:r>
            <a:r>
              <a:rPr lang="en-GB" sz="2800" dirty="0" smtClean="0"/>
              <a:t>, call it </a:t>
            </a:r>
            <a:r>
              <a:rPr lang="en-GB" sz="2800" i="1" dirty="0" smtClean="0"/>
              <a:t>c</a:t>
            </a:r>
            <a:r>
              <a:rPr lang="en-GB" sz="2800" dirty="0" smtClean="0"/>
              <a:t>, is called the least common multiple or LCM of </a:t>
            </a:r>
            <a:r>
              <a:rPr lang="en-GB" sz="2800" i="1" dirty="0" smtClean="0"/>
              <a:t>a</a:t>
            </a:r>
            <a:r>
              <a:rPr lang="en-GB" sz="2800" dirty="0" smtClean="0"/>
              <a:t> and </a:t>
            </a:r>
            <a:r>
              <a:rPr lang="en-GB" sz="2800" i="1" dirty="0" smtClean="0"/>
              <a:t>b</a:t>
            </a:r>
            <a:endParaRPr lang="en-US" sz="2400" i="1" dirty="0" smtClean="0"/>
          </a:p>
          <a:p>
            <a:pPr eaLnBrk="1" hangingPunct="1"/>
            <a:r>
              <a:rPr lang="en-GB" sz="2800" dirty="0" smtClean="0"/>
              <a:t>We write </a:t>
            </a:r>
            <a:r>
              <a:rPr lang="en-GB" sz="2800" i="1" dirty="0" smtClean="0"/>
              <a:t>c</a:t>
            </a:r>
            <a:r>
              <a:rPr lang="en-GB" sz="2800" dirty="0" smtClean="0"/>
              <a:t> = LCM(</a:t>
            </a:r>
            <a:r>
              <a:rPr lang="en-GB" sz="2800" i="1" dirty="0" smtClean="0"/>
              <a:t>a</a:t>
            </a:r>
            <a:r>
              <a:rPr lang="en-GB" sz="2800" dirty="0" smtClean="0"/>
              <a:t>, </a:t>
            </a:r>
            <a:r>
              <a:rPr lang="en-GB" sz="2800" i="1" dirty="0" smtClean="0"/>
              <a:t>b</a:t>
            </a:r>
            <a:r>
              <a:rPr lang="en-GB" sz="2800" dirty="0" smtClean="0"/>
              <a:t>)</a:t>
            </a:r>
          </a:p>
          <a:p>
            <a:pPr eaLnBrk="1" hangingPunct="1"/>
            <a:r>
              <a:rPr lang="en-GB" sz="2800" dirty="0" smtClean="0"/>
              <a:t>An </a:t>
            </a:r>
            <a:r>
              <a:rPr lang="en-GB" sz="2800" dirty="0">
                <a:solidFill>
                  <a:schemeClr val="tx2"/>
                </a:solidFill>
              </a:rPr>
              <a:t>important result</a:t>
            </a:r>
            <a:r>
              <a:rPr lang="en-GB" sz="2800" dirty="0" smtClean="0"/>
              <a:t> is  </a:t>
            </a:r>
          </a:p>
          <a:p>
            <a:pPr lvl="1" eaLnBrk="1" hangingPunct="1"/>
            <a:r>
              <a:rPr lang="en-US" dirty="0" smtClean="0"/>
              <a:t>GCD(</a:t>
            </a:r>
            <a:r>
              <a:rPr lang="en-US" i="1" dirty="0" smtClean="0"/>
              <a:t>a</a:t>
            </a:r>
            <a:r>
              <a:rPr lang="en-US" dirty="0" smtClean="0"/>
              <a:t>, </a:t>
            </a:r>
            <a:r>
              <a:rPr lang="en-US" i="1" dirty="0" smtClean="0"/>
              <a:t>b</a:t>
            </a:r>
            <a:r>
              <a:rPr lang="en-US" dirty="0" smtClean="0"/>
              <a:t>)*LCM(</a:t>
            </a:r>
            <a:r>
              <a:rPr lang="en-US" i="1" dirty="0" smtClean="0"/>
              <a:t>a</a:t>
            </a:r>
            <a:r>
              <a:rPr lang="en-US" dirty="0" smtClean="0"/>
              <a:t>, </a:t>
            </a:r>
            <a:r>
              <a:rPr lang="en-US" i="1" dirty="0" smtClean="0"/>
              <a:t>b</a:t>
            </a:r>
            <a:r>
              <a:rPr lang="en-US" dirty="0" smtClean="0"/>
              <a:t>) = </a:t>
            </a:r>
            <a:r>
              <a:rPr lang="en-US" i="1" dirty="0" smtClean="0"/>
              <a:t>a</a:t>
            </a:r>
            <a:r>
              <a:rPr lang="en-US" dirty="0" smtClean="0"/>
              <a:t>*</a:t>
            </a:r>
            <a:r>
              <a:rPr lang="en-US" i="1" dirty="0" smtClean="0"/>
              <a:t>b</a:t>
            </a:r>
          </a:p>
          <a:p>
            <a:pPr lvl="1" eaLnBrk="1" hangingPunct="1"/>
            <a:r>
              <a:rPr lang="en-US" dirty="0" smtClean="0"/>
              <a:t>This provides a convenient way to calculate </a:t>
            </a:r>
            <a:r>
              <a:rPr lang="en-GB" dirty="0" smtClean="0"/>
              <a:t> LCM(</a:t>
            </a:r>
            <a:r>
              <a:rPr lang="en-GB" i="1" dirty="0" smtClean="0"/>
              <a:t>a</a:t>
            </a:r>
            <a:r>
              <a:rPr lang="en-GB" dirty="0" smtClean="0"/>
              <a:t>, </a:t>
            </a:r>
            <a:r>
              <a:rPr lang="en-GB" i="1" dirty="0" smtClean="0"/>
              <a:t>b</a:t>
            </a:r>
            <a:r>
              <a:rPr lang="en-GB" dirty="0" smtClean="0"/>
              <a:t>)</a:t>
            </a:r>
            <a:endParaRPr lang="en-US" dirty="0" smtClean="0"/>
          </a:p>
        </p:txBody>
      </p:sp>
    </p:spTree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  <a:endParaRPr lang="en-US" sz="1400" dirty="0">
              <a:latin typeface="Arial" charset="0"/>
            </a:endParaRPr>
          </a:p>
        </p:txBody>
      </p:sp>
      <p:sp>
        <p:nvSpPr>
          <p:cNvPr id="20483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2048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Lecture 6 - </a:t>
            </a:r>
            <a:fld id="{1BFE7911-9185-41FF-B132-8EF33593E186}" type="slidenum">
              <a:rPr lang="en-US" sz="1400" smtClean="0">
                <a:latin typeface="Arial" charset="0"/>
              </a:rPr>
              <a:pPr eaLnBrk="1" hangingPunct="1"/>
              <a:t>18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2048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z="4000" smtClean="0"/>
              <a:t>Representation of Integers</a:t>
            </a:r>
            <a:endParaRPr lang="en-US" sz="3600" smtClean="0"/>
          </a:p>
        </p:txBody>
      </p:sp>
      <p:sp>
        <p:nvSpPr>
          <p:cNvPr id="2048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 sz="2800" dirty="0" smtClean="0"/>
              <a:t>In day-to-day life, we use decimal (base 10) arithmetic , but it is only one of many ways to express an integer value</a:t>
            </a:r>
            <a:endParaRPr lang="en-US" sz="2400" dirty="0" smtClean="0"/>
          </a:p>
          <a:p>
            <a:pPr eaLnBrk="1" hangingPunct="1"/>
            <a:r>
              <a:rPr lang="en-GB" sz="2800" dirty="0" smtClean="0"/>
              <a:t>We say that a decimal value is the </a:t>
            </a:r>
            <a:r>
              <a:rPr lang="en-GB" sz="2800" i="1" dirty="0" smtClean="0">
                <a:solidFill>
                  <a:schemeClr val="tx2"/>
                </a:solidFill>
              </a:rPr>
              <a:t>“base 10 expansion of n”</a:t>
            </a:r>
            <a:r>
              <a:rPr lang="en-GB" sz="2800" b="1" i="1" dirty="0" smtClean="0"/>
              <a:t> </a:t>
            </a:r>
            <a:r>
              <a:rPr lang="en-GB" sz="2800" dirty="0" smtClean="0"/>
              <a:t>or the </a:t>
            </a:r>
            <a:r>
              <a:rPr lang="en-GB" sz="2800" i="1" dirty="0" smtClean="0">
                <a:solidFill>
                  <a:schemeClr val="tx2"/>
                </a:solidFill>
              </a:rPr>
              <a:t>“decimal expansion of n”</a:t>
            </a:r>
            <a:endParaRPr lang="en-US" sz="2800" i="1" dirty="0" smtClean="0">
              <a:solidFill>
                <a:schemeClr val="tx2"/>
              </a:solidFill>
            </a:endParaRPr>
          </a:p>
          <a:p>
            <a:pPr eaLnBrk="1" hangingPunct="1"/>
            <a:r>
              <a:rPr lang="en-GB" sz="2800" dirty="0" smtClean="0"/>
              <a:t>If b </a:t>
            </a:r>
            <a:r>
              <a:rPr lang="en-GB" sz="2400" b="1" dirty="0" smtClean="0"/>
              <a:t>&gt; </a:t>
            </a:r>
            <a:r>
              <a:rPr lang="en-GB" sz="2800" b="1" dirty="0" smtClean="0"/>
              <a:t>1 </a:t>
            </a:r>
            <a:r>
              <a:rPr lang="en-GB" sz="2800" dirty="0" smtClean="0"/>
              <a:t>is an integer, then every positive integer n can be uniquely expressed in the form:</a:t>
            </a:r>
            <a:br>
              <a:rPr lang="en-GB" sz="2800" dirty="0" smtClean="0"/>
            </a:br>
            <a:r>
              <a:rPr lang="en-GB" sz="2800" dirty="0" smtClean="0"/>
              <a:t>n = </a:t>
            </a:r>
            <a:r>
              <a:rPr lang="en-GB" sz="2800" dirty="0" err="1" smtClean="0"/>
              <a:t>d</a:t>
            </a:r>
            <a:r>
              <a:rPr lang="en-GB" sz="2800" baseline="-25000" dirty="0" err="1" smtClean="0"/>
              <a:t>k</a:t>
            </a:r>
            <a:r>
              <a:rPr lang="en-GB" sz="2800" dirty="0" err="1" smtClean="0"/>
              <a:t>b</a:t>
            </a:r>
            <a:r>
              <a:rPr lang="en-GB" sz="2800" baseline="30000" dirty="0" err="1" smtClean="0"/>
              <a:t>k</a:t>
            </a:r>
            <a:r>
              <a:rPr lang="en-GB" sz="2800" dirty="0" smtClean="0"/>
              <a:t> + d</a:t>
            </a:r>
            <a:r>
              <a:rPr lang="en-GB" sz="2800" baseline="-25000" dirty="0" smtClean="0"/>
              <a:t>k-1</a:t>
            </a:r>
            <a:r>
              <a:rPr lang="en-GB" sz="2800" dirty="0" smtClean="0"/>
              <a:t>b</a:t>
            </a:r>
            <a:r>
              <a:rPr lang="en-GB" sz="2800" baseline="30000" dirty="0" smtClean="0"/>
              <a:t>k-1</a:t>
            </a:r>
            <a:r>
              <a:rPr lang="en-GB" sz="2800" dirty="0" smtClean="0"/>
              <a:t> + d</a:t>
            </a:r>
            <a:r>
              <a:rPr lang="en-GB" sz="2800" baseline="-25000" dirty="0" smtClean="0"/>
              <a:t>k-2</a:t>
            </a:r>
            <a:r>
              <a:rPr lang="en-GB" sz="2800" dirty="0" smtClean="0"/>
              <a:t>b</a:t>
            </a:r>
            <a:r>
              <a:rPr lang="en-GB" sz="2800" baseline="30000" dirty="0" smtClean="0"/>
              <a:t>k-2</a:t>
            </a:r>
            <a:r>
              <a:rPr lang="en-GB" sz="2800" dirty="0" smtClean="0"/>
              <a:t> + …  + d</a:t>
            </a:r>
            <a:r>
              <a:rPr lang="en-GB" sz="2800" baseline="-25000" dirty="0" smtClean="0"/>
              <a:t>1</a:t>
            </a:r>
            <a:r>
              <a:rPr lang="en-GB" sz="2800" dirty="0" smtClean="0"/>
              <a:t>b</a:t>
            </a:r>
            <a:r>
              <a:rPr lang="en-GB" sz="2800" baseline="30000" dirty="0" smtClean="0"/>
              <a:t>1</a:t>
            </a:r>
            <a:r>
              <a:rPr lang="en-GB" sz="2800" dirty="0" smtClean="0"/>
              <a:t> + d</a:t>
            </a:r>
            <a:r>
              <a:rPr lang="en-GB" sz="2800" baseline="-25000" dirty="0" smtClean="0"/>
              <a:t>0</a:t>
            </a:r>
            <a:r>
              <a:rPr lang="en-GB" sz="2800" dirty="0" smtClean="0"/>
              <a:t>b</a:t>
            </a:r>
            <a:r>
              <a:rPr lang="en-GB" sz="2800" baseline="30000" dirty="0" smtClean="0"/>
              <a:t>0</a:t>
            </a:r>
            <a:r>
              <a:rPr lang="en-GB" sz="2800" dirty="0" smtClean="0"/>
              <a:t/>
            </a:r>
            <a:br>
              <a:rPr lang="en-GB" sz="2800" dirty="0" smtClean="0"/>
            </a:br>
            <a:r>
              <a:rPr lang="en-GB" sz="2800" dirty="0" smtClean="0"/>
              <a:t>where 0 </a:t>
            </a:r>
            <a:r>
              <a:rPr lang="en-GB" sz="2400" u="sng" dirty="0" smtClean="0"/>
              <a:t>&lt;</a:t>
            </a:r>
            <a:r>
              <a:rPr lang="en-GB" sz="2800" dirty="0" smtClean="0"/>
              <a:t> d</a:t>
            </a:r>
            <a:r>
              <a:rPr lang="en-GB" sz="2800" baseline="-25000" dirty="0" smtClean="0"/>
              <a:t>i</a:t>
            </a:r>
            <a:r>
              <a:rPr lang="en-GB" sz="2800" dirty="0" smtClean="0"/>
              <a:t> </a:t>
            </a:r>
            <a:r>
              <a:rPr lang="en-GB" sz="2400" dirty="0" smtClean="0"/>
              <a:t>&lt;</a:t>
            </a:r>
            <a:r>
              <a:rPr lang="en-GB" sz="2800" dirty="0" smtClean="0"/>
              <a:t> b, </a:t>
            </a:r>
            <a:r>
              <a:rPr lang="en-GB" sz="2800" dirty="0" err="1" smtClean="0"/>
              <a:t>i</a:t>
            </a:r>
            <a:r>
              <a:rPr lang="en-GB" sz="2800" dirty="0" smtClean="0"/>
              <a:t> = 0, 1, …, k</a:t>
            </a:r>
          </a:p>
        </p:txBody>
      </p:sp>
    </p:spTree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Algorithm: Base 10 to Base b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Input:</a:t>
            </a:r>
          </a:p>
          <a:p>
            <a:pPr marL="0" indent="0">
              <a:buFontTx/>
              <a:buNone/>
              <a:defRPr/>
            </a:pPr>
            <a:r>
              <a:rPr lang="en-US" dirty="0"/>
              <a:t>	</a:t>
            </a:r>
            <a:r>
              <a:rPr lang="en-US" sz="2800" dirty="0" smtClean="0"/>
              <a:t>two positive integers, base </a:t>
            </a:r>
            <a:r>
              <a:rPr lang="en-US" sz="2800" i="1" dirty="0" smtClean="0"/>
              <a:t>b</a:t>
            </a:r>
            <a:r>
              <a:rPr lang="en-US" sz="2800" dirty="0" smtClean="0"/>
              <a:t> and number </a:t>
            </a:r>
            <a:r>
              <a:rPr lang="en-US" sz="2800" i="1" dirty="0" smtClean="0"/>
              <a:t>n</a:t>
            </a:r>
            <a:r>
              <a:rPr lang="en-US" sz="2800" dirty="0" smtClean="0"/>
              <a:t> in 	base 10</a:t>
            </a:r>
            <a:endParaRPr lang="en-US" dirty="0" smtClean="0"/>
          </a:p>
          <a:p>
            <a:pPr>
              <a:defRPr/>
            </a:pPr>
            <a:r>
              <a:rPr lang="en-US" dirty="0" smtClean="0"/>
              <a:t>Output:</a:t>
            </a:r>
          </a:p>
          <a:p>
            <a:pPr marL="0" indent="0">
              <a:buFontTx/>
              <a:buNone/>
              <a:defRPr/>
            </a:pPr>
            <a:r>
              <a:rPr lang="en-US" sz="2800" dirty="0"/>
              <a:t>	</a:t>
            </a:r>
            <a:r>
              <a:rPr lang="en-US" sz="2800" dirty="0" smtClean="0"/>
              <a:t>the value of </a:t>
            </a:r>
            <a:r>
              <a:rPr lang="en-US" sz="2800" i="1" dirty="0" smtClean="0"/>
              <a:t>n</a:t>
            </a:r>
            <a:r>
              <a:rPr lang="en-US" sz="2800" dirty="0" smtClean="0"/>
              <a:t> in base b</a:t>
            </a:r>
          </a:p>
          <a:p>
            <a:pPr>
              <a:defRPr/>
            </a:pPr>
            <a:r>
              <a:rPr lang="en-US" dirty="0" smtClean="0"/>
              <a:t>Procedure:</a:t>
            </a:r>
          </a:p>
          <a:p>
            <a:pPr marL="857250" lvl="2" indent="0">
              <a:buFontTx/>
              <a:buNone/>
              <a:defRPr/>
            </a:pPr>
            <a:r>
              <a:rPr lang="en-US" sz="2800" dirty="0" smtClean="0"/>
              <a:t>See Handout</a:t>
            </a:r>
          </a:p>
        </p:txBody>
      </p:sp>
      <p:sp>
        <p:nvSpPr>
          <p:cNvPr id="21508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  <a:endParaRPr lang="en-US" sz="1400" dirty="0">
              <a:latin typeface="Arial" charset="0"/>
            </a:endParaRPr>
          </a:p>
        </p:txBody>
      </p:sp>
      <p:sp>
        <p:nvSpPr>
          <p:cNvPr id="21509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2151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Lecture 6 - </a:t>
            </a:r>
            <a:fld id="{77752C79-482B-474B-BBD2-E3954B8910B1}" type="slidenum">
              <a:rPr lang="en-US" sz="1400" smtClean="0">
                <a:latin typeface="Arial" charset="0"/>
              </a:rPr>
              <a:pPr eaLnBrk="1" hangingPunct="1"/>
              <a:t>19</a:t>
            </a:fld>
            <a:endParaRPr lang="en-US" sz="1400" dirty="0" smtClean="0">
              <a:latin typeface="Arial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  <a:endParaRPr lang="en-US" sz="1400" dirty="0">
              <a:latin typeface="Arial" charset="0"/>
            </a:endParaRPr>
          </a:p>
        </p:txBody>
      </p:sp>
      <p:sp>
        <p:nvSpPr>
          <p:cNvPr id="4099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410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Lecture 6 - </a:t>
            </a:r>
            <a:fld id="{35B661F0-4866-49CC-A08C-FCA5109D6DA9}" type="slidenum">
              <a:rPr lang="en-US" sz="1400" smtClean="0">
                <a:latin typeface="Arial" charset="0"/>
              </a:rPr>
              <a:pPr eaLnBrk="1" hangingPunct="1"/>
              <a:t>2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410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Lecture Introduction</a:t>
            </a:r>
          </a:p>
        </p:txBody>
      </p:sp>
      <p:sp>
        <p:nvSpPr>
          <p:cNvPr id="410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dirty="0" smtClean="0"/>
              <a:t>Reading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/>
              <a:t>Rosen </a:t>
            </a:r>
            <a:r>
              <a:rPr lang="en-US" dirty="0" smtClean="0"/>
              <a:t>Section </a:t>
            </a:r>
            <a:r>
              <a:rPr lang="en-US" dirty="0" smtClean="0"/>
              <a:t>4.1</a:t>
            </a:r>
            <a:endParaRPr lang="en-US" dirty="0" smtClean="0"/>
          </a:p>
          <a:p>
            <a:pPr eaLnBrk="1" hangingPunct="1">
              <a:lnSpc>
                <a:spcPct val="90000"/>
              </a:lnSpc>
            </a:pPr>
            <a:r>
              <a:rPr lang="en-US" dirty="0"/>
              <a:t>Remainder Theorem</a:t>
            </a:r>
          </a:p>
          <a:p>
            <a:pPr eaLnBrk="1" hangingPunct="1">
              <a:lnSpc>
                <a:spcPct val="90000"/>
              </a:lnSpc>
            </a:pPr>
            <a:r>
              <a:rPr lang="en-US" dirty="0" smtClean="0"/>
              <a:t>Divisibility of integers</a:t>
            </a:r>
          </a:p>
          <a:p>
            <a:pPr eaLnBrk="1" hangingPunct="1">
              <a:lnSpc>
                <a:spcPct val="90000"/>
              </a:lnSpc>
            </a:pPr>
            <a:r>
              <a:rPr lang="en-US" dirty="0" smtClean="0"/>
              <a:t>Prime numbers</a:t>
            </a:r>
          </a:p>
          <a:p>
            <a:pPr eaLnBrk="1" hangingPunct="1">
              <a:lnSpc>
                <a:spcPct val="90000"/>
              </a:lnSpc>
            </a:pPr>
            <a:r>
              <a:rPr lang="en-US" dirty="0" smtClean="0"/>
              <a:t>GCD</a:t>
            </a:r>
          </a:p>
          <a:p>
            <a:pPr eaLnBrk="1" hangingPunct="1">
              <a:lnSpc>
                <a:spcPct val="90000"/>
              </a:lnSpc>
            </a:pPr>
            <a:r>
              <a:rPr lang="en-US" dirty="0" smtClean="0"/>
              <a:t>LCM</a:t>
            </a:r>
          </a:p>
          <a:p>
            <a:pPr eaLnBrk="1" hangingPunct="1">
              <a:lnSpc>
                <a:spcPct val="90000"/>
              </a:lnSpc>
            </a:pPr>
            <a:r>
              <a:rPr lang="en-US" dirty="0" smtClean="0"/>
              <a:t>Representing integers in different bases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  <a:endParaRPr lang="en-US" sz="1400" dirty="0">
              <a:latin typeface="Arial" charset="0"/>
            </a:endParaRPr>
          </a:p>
        </p:txBody>
      </p:sp>
      <p:sp>
        <p:nvSpPr>
          <p:cNvPr id="22531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2253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Lecture 6 - </a:t>
            </a:r>
            <a:fld id="{8DE0A4A9-50E8-4ED0-B6D9-8AF77E72240D}" type="slidenum">
              <a:rPr lang="en-US" sz="1400" smtClean="0">
                <a:latin typeface="Arial" charset="0"/>
              </a:rPr>
              <a:pPr eaLnBrk="1" hangingPunct="1"/>
              <a:t>20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22533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762000"/>
          </a:xfrm>
        </p:spPr>
        <p:txBody>
          <a:bodyPr/>
          <a:lstStyle/>
          <a:p>
            <a:pPr eaLnBrk="1" hangingPunct="1"/>
            <a:r>
              <a:rPr lang="en-GB" sz="3700" smtClean="0"/>
              <a:t>Example: Decimal 482 to Base 5</a:t>
            </a:r>
            <a:endParaRPr lang="en-US" sz="3200" smtClean="0"/>
          </a:p>
        </p:txBody>
      </p:sp>
      <p:sp>
        <p:nvSpPr>
          <p:cNvPr id="2253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828800"/>
            <a:ext cx="8640763" cy="4419600"/>
          </a:xfrm>
        </p:spPr>
        <p:txBody>
          <a:bodyPr/>
          <a:lstStyle/>
          <a:p>
            <a:pPr marL="339725" indent="0" eaLnBrk="1" hangingPunct="1">
              <a:lnSpc>
                <a:spcPct val="90000"/>
              </a:lnSpc>
              <a:buFontTx/>
              <a:buNone/>
            </a:pPr>
            <a:r>
              <a:rPr lang="en-GB" sz="2800" smtClean="0"/>
              <a:t>482 = 96*5 + </a:t>
            </a:r>
            <a:r>
              <a:rPr lang="en-GB" sz="2800" smtClean="0">
                <a:solidFill>
                  <a:schemeClr val="tx2"/>
                </a:solidFill>
              </a:rPr>
              <a:t>2</a:t>
            </a:r>
            <a:r>
              <a:rPr lang="en-GB" sz="2800" smtClean="0"/>
              <a:t> 		(remainder (</a:t>
            </a:r>
            <a:r>
              <a:rPr lang="en-GB" sz="2800" smtClean="0">
                <a:solidFill>
                  <a:schemeClr val="tx2"/>
                </a:solidFill>
              </a:rPr>
              <a:t>2</a:t>
            </a:r>
            <a:r>
              <a:rPr lang="en-GB" sz="2800" smtClean="0"/>
              <a:t>) is d</a:t>
            </a:r>
            <a:r>
              <a:rPr lang="en-GB" sz="2800" baseline="-25000" smtClean="0"/>
              <a:t>0</a:t>
            </a:r>
            <a:r>
              <a:rPr lang="en-GB" sz="2800" smtClean="0"/>
              <a:t> digit)</a:t>
            </a:r>
            <a:endParaRPr lang="en-US" sz="2400" smtClean="0"/>
          </a:p>
          <a:p>
            <a:pPr marL="339725" indent="0" eaLnBrk="1" hangingPunct="1">
              <a:lnSpc>
                <a:spcPct val="90000"/>
              </a:lnSpc>
              <a:buFontTx/>
              <a:buNone/>
            </a:pPr>
            <a:r>
              <a:rPr lang="en-GB" sz="2800" smtClean="0"/>
              <a:t>96 = 19*5 + </a:t>
            </a:r>
            <a:r>
              <a:rPr lang="en-GB" sz="2800" smtClean="0">
                <a:solidFill>
                  <a:schemeClr val="tx2"/>
                </a:solidFill>
              </a:rPr>
              <a:t>1</a:t>
            </a:r>
            <a:r>
              <a:rPr lang="en-GB" sz="2800" smtClean="0"/>
              <a:t> 		(remainder (</a:t>
            </a:r>
            <a:r>
              <a:rPr lang="en-GB" sz="2800" smtClean="0">
                <a:solidFill>
                  <a:schemeClr val="tx2"/>
                </a:solidFill>
              </a:rPr>
              <a:t>1</a:t>
            </a:r>
            <a:r>
              <a:rPr lang="en-GB" sz="2800" smtClean="0"/>
              <a:t>) is d</a:t>
            </a:r>
            <a:r>
              <a:rPr lang="en-GB" sz="2800" baseline="-25000" smtClean="0"/>
              <a:t>1</a:t>
            </a:r>
            <a:r>
              <a:rPr lang="en-GB" sz="2800" smtClean="0"/>
              <a:t> digit)</a:t>
            </a:r>
            <a:endParaRPr lang="en-GB" sz="2400" smtClean="0"/>
          </a:p>
          <a:p>
            <a:pPr marL="339725" indent="0" eaLnBrk="1" hangingPunct="1">
              <a:lnSpc>
                <a:spcPct val="90000"/>
              </a:lnSpc>
              <a:buFontTx/>
              <a:buNone/>
            </a:pPr>
            <a:r>
              <a:rPr lang="en-GB" sz="2800" smtClean="0"/>
              <a:t>19 = 3*5 + </a:t>
            </a:r>
            <a:r>
              <a:rPr lang="en-GB" sz="2800" smtClean="0">
                <a:solidFill>
                  <a:schemeClr val="tx2"/>
                </a:solidFill>
              </a:rPr>
              <a:t>4</a:t>
            </a:r>
            <a:r>
              <a:rPr lang="en-GB" sz="2800" smtClean="0"/>
              <a:t> 		(remainder (</a:t>
            </a:r>
            <a:r>
              <a:rPr lang="en-GB" sz="2800" smtClean="0">
                <a:solidFill>
                  <a:schemeClr val="tx2"/>
                </a:solidFill>
              </a:rPr>
              <a:t>4</a:t>
            </a:r>
            <a:r>
              <a:rPr lang="en-GB" sz="2800" smtClean="0"/>
              <a:t>) is d</a:t>
            </a:r>
            <a:r>
              <a:rPr lang="en-GB" sz="2800" baseline="-25000" smtClean="0"/>
              <a:t>2</a:t>
            </a:r>
            <a:r>
              <a:rPr lang="en-GB" sz="2800" smtClean="0"/>
              <a:t> digit)</a:t>
            </a:r>
            <a:endParaRPr lang="en-GB" sz="2400" smtClean="0"/>
          </a:p>
          <a:p>
            <a:pPr marL="339725" indent="0" eaLnBrk="1" hangingPunct="1">
              <a:lnSpc>
                <a:spcPct val="90000"/>
              </a:lnSpc>
              <a:buFontTx/>
              <a:buNone/>
            </a:pPr>
            <a:r>
              <a:rPr lang="en-GB" sz="2800" smtClean="0"/>
              <a:t>3 = 0*5 +</a:t>
            </a:r>
            <a:r>
              <a:rPr lang="en-GB" sz="2800" smtClean="0">
                <a:solidFill>
                  <a:schemeClr val="tx2"/>
                </a:solidFill>
              </a:rPr>
              <a:t> 3</a:t>
            </a:r>
            <a:r>
              <a:rPr lang="en-GB" sz="2800" smtClean="0"/>
              <a:t> 		(remainder (</a:t>
            </a:r>
            <a:r>
              <a:rPr lang="en-GB" sz="2800" smtClean="0">
                <a:solidFill>
                  <a:schemeClr val="tx2"/>
                </a:solidFill>
              </a:rPr>
              <a:t>3</a:t>
            </a:r>
            <a:r>
              <a:rPr lang="en-GB" sz="2800" smtClean="0"/>
              <a:t>) is d</a:t>
            </a:r>
            <a:r>
              <a:rPr lang="en-GB" sz="2800" baseline="-25000" smtClean="0"/>
              <a:t>3</a:t>
            </a:r>
            <a:r>
              <a:rPr lang="en-GB" sz="2800" smtClean="0"/>
              <a:t> digit)</a:t>
            </a:r>
            <a:endParaRPr lang="en-GB" sz="2400" smtClean="0"/>
          </a:p>
          <a:p>
            <a:pPr marL="339725" indent="0" eaLnBrk="1" hangingPunct="1">
              <a:lnSpc>
                <a:spcPct val="90000"/>
              </a:lnSpc>
              <a:buFontTx/>
              <a:buNone/>
            </a:pPr>
            <a:r>
              <a:rPr lang="en-GB" sz="2800" smtClean="0"/>
              <a:t>482</a:t>
            </a:r>
            <a:r>
              <a:rPr lang="en-GB" sz="2800" baseline="-25000" smtClean="0"/>
              <a:t>10</a:t>
            </a:r>
            <a:r>
              <a:rPr lang="en-GB" sz="2800" smtClean="0"/>
              <a:t> = </a:t>
            </a:r>
            <a:r>
              <a:rPr lang="en-GB" sz="2800" smtClean="0">
                <a:solidFill>
                  <a:schemeClr val="tx2"/>
                </a:solidFill>
              </a:rPr>
              <a:t>3412</a:t>
            </a:r>
            <a:r>
              <a:rPr lang="en-GB" sz="2800" baseline="-25000" smtClean="0"/>
              <a:t>5</a:t>
            </a:r>
            <a:endParaRPr lang="en-GB" sz="2800" smtClean="0"/>
          </a:p>
        </p:txBody>
      </p:sp>
    </p:spTree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  <a:endParaRPr lang="en-US" sz="1400" dirty="0">
              <a:latin typeface="Arial" charset="0"/>
            </a:endParaRPr>
          </a:p>
        </p:txBody>
      </p:sp>
      <p:sp>
        <p:nvSpPr>
          <p:cNvPr id="23555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2355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Lecture 6 - </a:t>
            </a:r>
            <a:fld id="{8298515E-F3DF-4868-B859-0C83C57CB2BE}" type="slidenum">
              <a:rPr lang="en-US" sz="1400" smtClean="0">
                <a:latin typeface="Arial" charset="0"/>
              </a:rPr>
              <a:pPr eaLnBrk="1" hangingPunct="1"/>
              <a:t>21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23557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838200"/>
          </a:xfrm>
        </p:spPr>
        <p:txBody>
          <a:bodyPr/>
          <a:lstStyle/>
          <a:p>
            <a:pPr eaLnBrk="1" hangingPunct="1"/>
            <a:r>
              <a:rPr lang="en-GB" sz="3700" smtClean="0"/>
              <a:t>Example: Decimal 704 to Base 8 (Octal)</a:t>
            </a:r>
            <a:endParaRPr lang="en-US" sz="3200" smtClean="0"/>
          </a:p>
        </p:txBody>
      </p:sp>
      <p:sp>
        <p:nvSpPr>
          <p:cNvPr id="2355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676400"/>
            <a:ext cx="8640763" cy="43434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GB" sz="2800" smtClean="0"/>
              <a:t>704 = 88*8 + </a:t>
            </a:r>
            <a:r>
              <a:rPr lang="en-GB" sz="2800" smtClean="0">
                <a:solidFill>
                  <a:schemeClr val="tx2"/>
                </a:solidFill>
              </a:rPr>
              <a:t>0</a:t>
            </a:r>
            <a:r>
              <a:rPr lang="en-GB" sz="2800" smtClean="0"/>
              <a:t> 		(remainder (</a:t>
            </a:r>
            <a:r>
              <a:rPr lang="en-GB" sz="2800" smtClean="0">
                <a:solidFill>
                  <a:schemeClr val="tx2"/>
                </a:solidFill>
              </a:rPr>
              <a:t>0</a:t>
            </a:r>
            <a:r>
              <a:rPr lang="en-GB" sz="2800" smtClean="0"/>
              <a:t>) is d</a:t>
            </a:r>
            <a:r>
              <a:rPr lang="en-GB" sz="2800" baseline="-25000" smtClean="0"/>
              <a:t>0</a:t>
            </a:r>
            <a:r>
              <a:rPr lang="en-GB" sz="2800" smtClean="0"/>
              <a:t> digit)</a:t>
            </a:r>
            <a:endParaRPr lang="en-US" sz="2400" smtClean="0"/>
          </a:p>
          <a:p>
            <a:pPr eaLnBrk="1" hangingPunct="1">
              <a:lnSpc>
                <a:spcPct val="90000"/>
              </a:lnSpc>
            </a:pPr>
            <a:r>
              <a:rPr lang="en-GB" sz="2800" smtClean="0"/>
              <a:t>88 = 11*8 + </a:t>
            </a:r>
            <a:r>
              <a:rPr lang="en-GB" sz="2800" smtClean="0">
                <a:solidFill>
                  <a:schemeClr val="tx2"/>
                </a:solidFill>
              </a:rPr>
              <a:t>0</a:t>
            </a:r>
            <a:r>
              <a:rPr lang="en-GB" sz="2800" smtClean="0"/>
              <a:t> 		(remainder (</a:t>
            </a:r>
            <a:r>
              <a:rPr lang="en-GB" sz="2800" smtClean="0">
                <a:solidFill>
                  <a:schemeClr val="tx2"/>
                </a:solidFill>
              </a:rPr>
              <a:t>0</a:t>
            </a:r>
            <a:r>
              <a:rPr lang="en-GB" sz="2800" smtClean="0"/>
              <a:t>) is d</a:t>
            </a:r>
            <a:r>
              <a:rPr lang="en-GB" sz="2800" baseline="-25000" smtClean="0"/>
              <a:t>1</a:t>
            </a:r>
            <a:r>
              <a:rPr lang="en-GB" sz="2800" smtClean="0"/>
              <a:t> digit)</a:t>
            </a:r>
            <a:endParaRPr lang="en-US" sz="2400" smtClean="0"/>
          </a:p>
          <a:p>
            <a:pPr eaLnBrk="1" hangingPunct="1">
              <a:lnSpc>
                <a:spcPct val="90000"/>
              </a:lnSpc>
            </a:pPr>
            <a:r>
              <a:rPr lang="en-GB" sz="2800" smtClean="0"/>
              <a:t>11 = 1*8 + </a:t>
            </a:r>
            <a:r>
              <a:rPr lang="en-GB" sz="2800" smtClean="0">
                <a:solidFill>
                  <a:schemeClr val="tx2"/>
                </a:solidFill>
              </a:rPr>
              <a:t>3</a:t>
            </a:r>
            <a:r>
              <a:rPr lang="en-GB" sz="2800" smtClean="0"/>
              <a:t> 		(remainder (</a:t>
            </a:r>
            <a:r>
              <a:rPr lang="en-GB" sz="2800" smtClean="0">
                <a:solidFill>
                  <a:schemeClr val="tx2"/>
                </a:solidFill>
              </a:rPr>
              <a:t>3</a:t>
            </a:r>
            <a:r>
              <a:rPr lang="en-GB" sz="2800" smtClean="0"/>
              <a:t>) is d</a:t>
            </a:r>
            <a:r>
              <a:rPr lang="en-GB" sz="2800" baseline="-25000" smtClean="0"/>
              <a:t>2</a:t>
            </a:r>
            <a:r>
              <a:rPr lang="en-GB" sz="2800" smtClean="0"/>
              <a:t> digit)</a:t>
            </a:r>
          </a:p>
          <a:p>
            <a:pPr eaLnBrk="1" hangingPunct="1">
              <a:lnSpc>
                <a:spcPct val="90000"/>
              </a:lnSpc>
            </a:pPr>
            <a:r>
              <a:rPr lang="en-GB" sz="2400" smtClean="0"/>
              <a:t>1 = 0*8 + </a:t>
            </a:r>
            <a:r>
              <a:rPr lang="en-GB" sz="2800" smtClean="0">
                <a:solidFill>
                  <a:schemeClr val="tx2"/>
                </a:solidFill>
              </a:rPr>
              <a:t>1</a:t>
            </a:r>
            <a:r>
              <a:rPr lang="en-GB" sz="2400" smtClean="0"/>
              <a:t> 		(</a:t>
            </a:r>
            <a:r>
              <a:rPr lang="en-GB" sz="2800" smtClean="0"/>
              <a:t>remainder (</a:t>
            </a:r>
            <a:r>
              <a:rPr lang="en-GB" sz="2800" smtClean="0">
                <a:solidFill>
                  <a:schemeClr val="tx2"/>
                </a:solidFill>
              </a:rPr>
              <a:t>1</a:t>
            </a:r>
            <a:r>
              <a:rPr lang="en-GB" sz="2800" smtClean="0"/>
              <a:t>) is d</a:t>
            </a:r>
            <a:r>
              <a:rPr lang="en-GB" sz="2800" baseline="-25000" smtClean="0"/>
              <a:t>3</a:t>
            </a:r>
            <a:r>
              <a:rPr lang="en-GB" sz="2800" smtClean="0"/>
              <a:t> digit</a:t>
            </a:r>
            <a:r>
              <a:rPr lang="en-GB" sz="2400" smtClean="0"/>
              <a:t>)</a:t>
            </a:r>
          </a:p>
          <a:p>
            <a:pPr eaLnBrk="1" hangingPunct="1">
              <a:lnSpc>
                <a:spcPct val="90000"/>
              </a:lnSpc>
            </a:pPr>
            <a:r>
              <a:rPr lang="en-GB" sz="2800" smtClean="0"/>
              <a:t>704</a:t>
            </a:r>
            <a:r>
              <a:rPr lang="en-GB" sz="2800" baseline="-25000" smtClean="0"/>
              <a:t>10</a:t>
            </a:r>
            <a:r>
              <a:rPr lang="en-GB" sz="2800" smtClean="0"/>
              <a:t> = </a:t>
            </a:r>
            <a:r>
              <a:rPr lang="en-GB" sz="2800" smtClean="0">
                <a:solidFill>
                  <a:schemeClr val="tx2"/>
                </a:solidFill>
              </a:rPr>
              <a:t>1300</a:t>
            </a:r>
            <a:r>
              <a:rPr lang="en-GB" sz="2800" baseline="-25000" smtClean="0"/>
              <a:t>8</a:t>
            </a:r>
            <a:endParaRPr lang="en-GB" sz="2400" smtClean="0"/>
          </a:p>
        </p:txBody>
      </p:sp>
    </p:spTree>
  </p:cSld>
  <p:clrMapOvr>
    <a:masterClrMapping/>
  </p:clrMapOvr>
  <p:transition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Algorithm: Base b to Base 10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Input:</a:t>
            </a:r>
          </a:p>
          <a:p>
            <a:pPr marL="0" indent="0">
              <a:buFontTx/>
              <a:buNone/>
              <a:defRPr/>
            </a:pPr>
            <a:r>
              <a:rPr lang="en-US" dirty="0"/>
              <a:t>	</a:t>
            </a:r>
            <a:r>
              <a:rPr lang="en-US" sz="2800" dirty="0" smtClean="0"/>
              <a:t>two positive integers, base </a:t>
            </a:r>
            <a:r>
              <a:rPr lang="en-US" sz="2800" i="1" dirty="0" smtClean="0"/>
              <a:t>b</a:t>
            </a:r>
            <a:r>
              <a:rPr lang="en-US" sz="2800" dirty="0" smtClean="0"/>
              <a:t> and number </a:t>
            </a:r>
            <a:r>
              <a:rPr lang="en-US" sz="2800" i="1" dirty="0" smtClean="0"/>
              <a:t>n</a:t>
            </a:r>
            <a:r>
              <a:rPr lang="en-US" sz="2800" dirty="0" smtClean="0"/>
              <a:t> in 	base </a:t>
            </a:r>
            <a:r>
              <a:rPr lang="en-US" sz="2800" i="1" dirty="0" smtClean="0"/>
              <a:t>b</a:t>
            </a:r>
            <a:endParaRPr lang="en-US" dirty="0" smtClean="0"/>
          </a:p>
          <a:p>
            <a:pPr>
              <a:defRPr/>
            </a:pPr>
            <a:r>
              <a:rPr lang="en-US" dirty="0" smtClean="0"/>
              <a:t>Output:</a:t>
            </a:r>
          </a:p>
          <a:p>
            <a:pPr marL="0" indent="0">
              <a:buFontTx/>
              <a:buNone/>
              <a:defRPr/>
            </a:pPr>
            <a:r>
              <a:rPr lang="en-US" sz="2800" dirty="0"/>
              <a:t>	</a:t>
            </a:r>
            <a:r>
              <a:rPr lang="en-US" sz="2800" dirty="0" smtClean="0"/>
              <a:t>the value of </a:t>
            </a:r>
            <a:r>
              <a:rPr lang="en-US" sz="2800" i="1" dirty="0" smtClean="0"/>
              <a:t>n</a:t>
            </a:r>
            <a:r>
              <a:rPr lang="en-US" sz="2800" dirty="0" smtClean="0"/>
              <a:t> in base 10</a:t>
            </a:r>
          </a:p>
          <a:p>
            <a:pPr>
              <a:defRPr/>
            </a:pPr>
            <a:r>
              <a:rPr lang="en-US" dirty="0" smtClean="0"/>
              <a:t>Procedure:</a:t>
            </a:r>
          </a:p>
          <a:p>
            <a:pPr marL="857250" lvl="2" indent="0">
              <a:buFontTx/>
              <a:buNone/>
              <a:defRPr/>
            </a:pPr>
            <a:r>
              <a:rPr lang="en-US" sz="2800" dirty="0" smtClean="0"/>
              <a:t>See Handout</a:t>
            </a:r>
          </a:p>
        </p:txBody>
      </p:sp>
      <p:sp>
        <p:nvSpPr>
          <p:cNvPr id="24580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  <a:endParaRPr lang="en-US" sz="1400" dirty="0">
              <a:latin typeface="Arial" charset="0"/>
            </a:endParaRPr>
          </a:p>
        </p:txBody>
      </p:sp>
      <p:sp>
        <p:nvSpPr>
          <p:cNvPr id="24581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2458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Lecture 6 - </a:t>
            </a:r>
            <a:fld id="{D46AC2B1-B532-4CEF-B964-D18F85A56B0A}" type="slidenum">
              <a:rPr lang="en-US" sz="1400" smtClean="0">
                <a:latin typeface="Arial" charset="0"/>
              </a:rPr>
              <a:pPr eaLnBrk="1" hangingPunct="1"/>
              <a:t>22</a:t>
            </a:fld>
            <a:endParaRPr lang="en-US" sz="1400" dirty="0" smtClean="0">
              <a:latin typeface="Arial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  <a:endParaRPr lang="en-US" sz="1400" dirty="0">
              <a:latin typeface="Arial" charset="0"/>
            </a:endParaRPr>
          </a:p>
        </p:txBody>
      </p:sp>
      <p:sp>
        <p:nvSpPr>
          <p:cNvPr id="25603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2560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Lecture 6 - </a:t>
            </a:r>
            <a:fld id="{0DA8EAE5-444C-477F-B1A8-58D59F6E4F54}" type="slidenum">
              <a:rPr lang="en-US" sz="1400" smtClean="0">
                <a:latin typeface="Arial" charset="0"/>
              </a:rPr>
              <a:pPr eaLnBrk="1" hangingPunct="1"/>
              <a:t>23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25605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762000"/>
          </a:xfrm>
        </p:spPr>
        <p:txBody>
          <a:bodyPr/>
          <a:lstStyle/>
          <a:p>
            <a:pPr eaLnBrk="1" hangingPunct="1"/>
            <a:r>
              <a:rPr lang="en-GB" sz="3700" smtClean="0"/>
              <a:t>Example: </a:t>
            </a:r>
            <a:r>
              <a:rPr lang="en-GB" sz="4000" smtClean="0"/>
              <a:t>3212</a:t>
            </a:r>
            <a:r>
              <a:rPr lang="en-GB" sz="4000" baseline="-25000" smtClean="0"/>
              <a:t>5</a:t>
            </a:r>
            <a:r>
              <a:rPr lang="en-GB" sz="3700" smtClean="0"/>
              <a:t> to Base 10</a:t>
            </a:r>
            <a:endParaRPr lang="en-US" sz="3200" smtClean="0"/>
          </a:p>
        </p:txBody>
      </p:sp>
      <p:sp>
        <p:nvSpPr>
          <p:cNvPr id="256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828800"/>
            <a:ext cx="8640763" cy="4419600"/>
          </a:xfrm>
        </p:spPr>
        <p:txBody>
          <a:bodyPr/>
          <a:lstStyle/>
          <a:p>
            <a:pPr marL="339725" indent="0" eaLnBrk="1" hangingPunct="1">
              <a:lnSpc>
                <a:spcPct val="90000"/>
              </a:lnSpc>
              <a:buFontTx/>
              <a:buNone/>
              <a:tabLst>
                <a:tab pos="1371600" algn="l"/>
              </a:tabLst>
            </a:pPr>
            <a:r>
              <a:rPr lang="en-GB" sz="2800" smtClean="0"/>
              <a:t>3412</a:t>
            </a:r>
            <a:r>
              <a:rPr lang="en-GB" sz="2800" baseline="-25000" smtClean="0"/>
              <a:t>5</a:t>
            </a:r>
            <a:r>
              <a:rPr lang="en-GB" sz="2800" smtClean="0"/>
              <a:t>  = </a:t>
            </a:r>
            <a:r>
              <a:rPr lang="en-GB" sz="2800" smtClean="0">
                <a:solidFill>
                  <a:schemeClr val="tx2"/>
                </a:solidFill>
              </a:rPr>
              <a:t>3</a:t>
            </a:r>
            <a:r>
              <a:rPr lang="en-GB" sz="2800" smtClean="0">
                <a:sym typeface="Symbol" pitchFamily="18" charset="2"/>
              </a:rPr>
              <a:t> * 5</a:t>
            </a:r>
            <a:r>
              <a:rPr lang="en-GB" sz="2800" baseline="30000" smtClean="0">
                <a:sym typeface="Symbol" pitchFamily="18" charset="2"/>
              </a:rPr>
              <a:t>3</a:t>
            </a:r>
            <a:r>
              <a:rPr lang="en-GB" sz="2800" smtClean="0">
                <a:sym typeface="Symbol" pitchFamily="18" charset="2"/>
              </a:rPr>
              <a:t> + </a:t>
            </a:r>
            <a:r>
              <a:rPr lang="en-GB" sz="2800" smtClean="0">
                <a:solidFill>
                  <a:schemeClr val="tx2"/>
                </a:solidFill>
                <a:sym typeface="Symbol" pitchFamily="18" charset="2"/>
              </a:rPr>
              <a:t>4</a:t>
            </a:r>
            <a:r>
              <a:rPr lang="en-GB" sz="2800" smtClean="0">
                <a:sym typeface="Symbol" pitchFamily="18" charset="2"/>
              </a:rPr>
              <a:t> * 5</a:t>
            </a:r>
            <a:r>
              <a:rPr lang="en-GB" sz="2800" baseline="30000" smtClean="0">
                <a:sym typeface="Symbol" pitchFamily="18" charset="2"/>
              </a:rPr>
              <a:t>2</a:t>
            </a:r>
            <a:r>
              <a:rPr lang="en-GB" sz="2800" smtClean="0">
                <a:sym typeface="Symbol" pitchFamily="18" charset="2"/>
              </a:rPr>
              <a:t> + </a:t>
            </a:r>
            <a:r>
              <a:rPr lang="en-GB" sz="2800" smtClean="0">
                <a:solidFill>
                  <a:schemeClr val="tx2"/>
                </a:solidFill>
                <a:sym typeface="Symbol" pitchFamily="18" charset="2"/>
              </a:rPr>
              <a:t>1</a:t>
            </a:r>
            <a:r>
              <a:rPr lang="en-GB" sz="2800" smtClean="0">
                <a:sym typeface="Symbol" pitchFamily="18" charset="2"/>
              </a:rPr>
              <a:t> * 5</a:t>
            </a:r>
            <a:r>
              <a:rPr lang="en-GB" sz="2800" baseline="30000" smtClean="0">
                <a:sym typeface="Symbol" pitchFamily="18" charset="2"/>
              </a:rPr>
              <a:t>1</a:t>
            </a:r>
            <a:r>
              <a:rPr lang="en-GB" sz="2800" smtClean="0">
                <a:sym typeface="Symbol" pitchFamily="18" charset="2"/>
              </a:rPr>
              <a:t> + </a:t>
            </a:r>
            <a:r>
              <a:rPr lang="en-GB" sz="2800" smtClean="0">
                <a:solidFill>
                  <a:schemeClr val="tx2"/>
                </a:solidFill>
                <a:sym typeface="Symbol" pitchFamily="18" charset="2"/>
              </a:rPr>
              <a:t>2</a:t>
            </a:r>
            <a:r>
              <a:rPr lang="en-GB" sz="2800" smtClean="0">
                <a:sym typeface="Symbol" pitchFamily="18" charset="2"/>
              </a:rPr>
              <a:t> * 5</a:t>
            </a:r>
            <a:r>
              <a:rPr lang="en-GB" sz="2800" baseline="30000" smtClean="0">
                <a:sym typeface="Symbol" pitchFamily="18" charset="2"/>
              </a:rPr>
              <a:t>0</a:t>
            </a:r>
            <a:r>
              <a:rPr lang="en-GB" sz="2800" smtClean="0">
                <a:sym typeface="Symbol" pitchFamily="18" charset="2"/>
              </a:rPr>
              <a:t> </a:t>
            </a:r>
            <a:br>
              <a:rPr lang="en-GB" sz="2800" smtClean="0">
                <a:sym typeface="Symbol" pitchFamily="18" charset="2"/>
              </a:rPr>
            </a:br>
            <a:r>
              <a:rPr lang="en-GB" sz="2800" smtClean="0">
                <a:sym typeface="Symbol" pitchFamily="18" charset="2"/>
              </a:rPr>
              <a:t>	= </a:t>
            </a:r>
            <a:r>
              <a:rPr lang="en-GB" sz="2800" smtClean="0">
                <a:solidFill>
                  <a:schemeClr val="tx2"/>
                </a:solidFill>
                <a:sym typeface="Symbol" pitchFamily="18" charset="2"/>
              </a:rPr>
              <a:t>3</a:t>
            </a:r>
            <a:r>
              <a:rPr lang="en-GB" sz="2800" smtClean="0">
                <a:sym typeface="Symbol" pitchFamily="18" charset="2"/>
              </a:rPr>
              <a:t> * 125 + </a:t>
            </a:r>
            <a:r>
              <a:rPr lang="en-GB" sz="2800" smtClean="0">
                <a:solidFill>
                  <a:schemeClr val="tx2"/>
                </a:solidFill>
                <a:sym typeface="Symbol" pitchFamily="18" charset="2"/>
              </a:rPr>
              <a:t>4</a:t>
            </a:r>
            <a:r>
              <a:rPr lang="en-GB" sz="2800" smtClean="0">
                <a:sym typeface="Symbol" pitchFamily="18" charset="2"/>
              </a:rPr>
              <a:t> * 25 + </a:t>
            </a:r>
            <a:r>
              <a:rPr lang="en-GB" sz="2800" smtClean="0">
                <a:solidFill>
                  <a:schemeClr val="tx2"/>
                </a:solidFill>
                <a:sym typeface="Symbol" pitchFamily="18" charset="2"/>
              </a:rPr>
              <a:t>1</a:t>
            </a:r>
            <a:r>
              <a:rPr lang="en-GB" sz="2800" smtClean="0">
                <a:sym typeface="Symbol" pitchFamily="18" charset="2"/>
              </a:rPr>
              <a:t> * 5 + </a:t>
            </a:r>
            <a:r>
              <a:rPr lang="en-GB" sz="2800" smtClean="0">
                <a:solidFill>
                  <a:schemeClr val="tx2"/>
                </a:solidFill>
                <a:sym typeface="Symbol" pitchFamily="18" charset="2"/>
              </a:rPr>
              <a:t>2</a:t>
            </a:r>
            <a:r>
              <a:rPr lang="en-GB" sz="2800" smtClean="0">
                <a:sym typeface="Symbol" pitchFamily="18" charset="2"/>
              </a:rPr>
              <a:t> * 1</a:t>
            </a:r>
            <a:br>
              <a:rPr lang="en-GB" sz="2800" smtClean="0">
                <a:sym typeface="Symbol" pitchFamily="18" charset="2"/>
              </a:rPr>
            </a:br>
            <a:r>
              <a:rPr lang="en-GB" sz="2800" smtClean="0">
                <a:sym typeface="Symbol" pitchFamily="18" charset="2"/>
              </a:rPr>
              <a:t>	= 375 + 100 + 5 + 2 </a:t>
            </a:r>
            <a:br>
              <a:rPr lang="en-GB" sz="2800" smtClean="0">
                <a:sym typeface="Symbol" pitchFamily="18" charset="2"/>
              </a:rPr>
            </a:br>
            <a:r>
              <a:rPr lang="en-GB" sz="2800" smtClean="0">
                <a:sym typeface="Symbol" pitchFamily="18" charset="2"/>
              </a:rPr>
              <a:t>	= 482</a:t>
            </a:r>
            <a:r>
              <a:rPr lang="en-GB" sz="2800" baseline="-25000" smtClean="0">
                <a:sym typeface="Symbol" pitchFamily="18" charset="2"/>
              </a:rPr>
              <a:t>10</a:t>
            </a:r>
            <a:endParaRPr lang="en-GB" sz="2800" smtClean="0"/>
          </a:p>
        </p:txBody>
      </p:sp>
    </p:spTree>
  </p:cSld>
  <p:clrMapOvr>
    <a:masterClrMapping/>
  </p:clrMapOvr>
  <p:transition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Example: 1300</a:t>
            </a:r>
            <a:r>
              <a:rPr lang="en-GB" baseline="-25000" smtClean="0"/>
              <a:t>8</a:t>
            </a:r>
            <a:r>
              <a:rPr lang="en-GB" smtClean="0"/>
              <a:t> to Base 10</a:t>
            </a:r>
            <a:endParaRPr lang="en-US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Tx/>
              <a:buNone/>
              <a:tabLst>
                <a:tab pos="974725" algn="l"/>
              </a:tabLst>
              <a:defRPr/>
            </a:pPr>
            <a:r>
              <a:rPr lang="en-GB" dirty="0" smtClean="0"/>
              <a:t>1300</a:t>
            </a:r>
            <a:r>
              <a:rPr lang="en-GB" baseline="-25000" dirty="0" smtClean="0"/>
              <a:t>8</a:t>
            </a:r>
            <a:r>
              <a:rPr lang="en-GB" dirty="0" smtClean="0"/>
              <a:t>= </a:t>
            </a:r>
            <a:r>
              <a:rPr lang="en-GB" dirty="0" smtClean="0">
                <a:solidFill>
                  <a:schemeClr val="tx2"/>
                </a:solidFill>
              </a:rPr>
              <a:t>1</a:t>
            </a:r>
            <a:r>
              <a:rPr lang="en-GB" dirty="0" smtClean="0">
                <a:sym typeface="Symbol" pitchFamily="18" charset="2"/>
              </a:rPr>
              <a:t> * 8</a:t>
            </a:r>
            <a:r>
              <a:rPr lang="en-GB" baseline="30000" dirty="0" smtClean="0">
                <a:sym typeface="Symbol" pitchFamily="18" charset="2"/>
              </a:rPr>
              <a:t>3</a:t>
            </a:r>
            <a:r>
              <a:rPr lang="en-GB" dirty="0" smtClean="0">
                <a:sym typeface="Symbol" pitchFamily="18" charset="2"/>
              </a:rPr>
              <a:t> + </a:t>
            </a:r>
            <a:r>
              <a:rPr lang="en-GB" dirty="0" smtClean="0">
                <a:solidFill>
                  <a:schemeClr val="tx2"/>
                </a:solidFill>
                <a:sym typeface="Symbol" pitchFamily="18" charset="2"/>
              </a:rPr>
              <a:t>3</a:t>
            </a:r>
            <a:r>
              <a:rPr lang="en-GB" dirty="0" smtClean="0">
                <a:sym typeface="Symbol" pitchFamily="18" charset="2"/>
              </a:rPr>
              <a:t> * 8</a:t>
            </a:r>
            <a:r>
              <a:rPr lang="en-GB" baseline="30000" dirty="0" smtClean="0">
                <a:sym typeface="Symbol" pitchFamily="18" charset="2"/>
              </a:rPr>
              <a:t>2</a:t>
            </a:r>
            <a:r>
              <a:rPr lang="en-GB" dirty="0" smtClean="0">
                <a:sym typeface="Symbol" pitchFamily="18" charset="2"/>
              </a:rPr>
              <a:t> + </a:t>
            </a:r>
            <a:r>
              <a:rPr lang="en-GB" dirty="0" smtClean="0">
                <a:solidFill>
                  <a:schemeClr val="tx2"/>
                </a:solidFill>
                <a:sym typeface="Symbol" pitchFamily="18" charset="2"/>
              </a:rPr>
              <a:t>0</a:t>
            </a:r>
            <a:r>
              <a:rPr lang="en-GB" dirty="0" smtClean="0">
                <a:sym typeface="Symbol" pitchFamily="18" charset="2"/>
              </a:rPr>
              <a:t> * 8</a:t>
            </a:r>
            <a:r>
              <a:rPr lang="en-GB" baseline="30000" dirty="0" smtClean="0">
                <a:sym typeface="Symbol" pitchFamily="18" charset="2"/>
              </a:rPr>
              <a:t>1</a:t>
            </a:r>
            <a:r>
              <a:rPr lang="en-GB" dirty="0" smtClean="0">
                <a:sym typeface="Symbol" pitchFamily="18" charset="2"/>
              </a:rPr>
              <a:t> + </a:t>
            </a:r>
            <a:r>
              <a:rPr lang="en-GB" dirty="0" smtClean="0">
                <a:solidFill>
                  <a:schemeClr val="tx2"/>
                </a:solidFill>
                <a:sym typeface="Symbol" pitchFamily="18" charset="2"/>
              </a:rPr>
              <a:t>0</a:t>
            </a:r>
            <a:r>
              <a:rPr lang="en-GB" dirty="0" smtClean="0">
                <a:sym typeface="Symbol" pitchFamily="18" charset="2"/>
              </a:rPr>
              <a:t> * 8</a:t>
            </a:r>
            <a:r>
              <a:rPr lang="en-GB" baseline="30000" dirty="0" smtClean="0">
                <a:sym typeface="Symbol" pitchFamily="18" charset="2"/>
              </a:rPr>
              <a:t>0</a:t>
            </a:r>
            <a:r>
              <a:rPr lang="en-GB" dirty="0" smtClean="0">
                <a:sym typeface="Symbol" pitchFamily="18" charset="2"/>
              </a:rPr>
              <a:t> </a:t>
            </a:r>
            <a:br>
              <a:rPr lang="en-GB" dirty="0" smtClean="0">
                <a:sym typeface="Symbol" pitchFamily="18" charset="2"/>
              </a:rPr>
            </a:br>
            <a:r>
              <a:rPr lang="en-GB" dirty="0" smtClean="0">
                <a:sym typeface="Symbol" pitchFamily="18" charset="2"/>
              </a:rPr>
              <a:t>	= </a:t>
            </a:r>
            <a:r>
              <a:rPr lang="en-GB" dirty="0" smtClean="0">
                <a:solidFill>
                  <a:schemeClr val="tx2"/>
                </a:solidFill>
                <a:sym typeface="Symbol" pitchFamily="18" charset="2"/>
              </a:rPr>
              <a:t>1</a:t>
            </a:r>
            <a:r>
              <a:rPr lang="en-GB" dirty="0" smtClean="0">
                <a:sym typeface="Symbol" pitchFamily="18" charset="2"/>
              </a:rPr>
              <a:t> * 512 + </a:t>
            </a:r>
            <a:r>
              <a:rPr lang="en-GB" dirty="0" smtClean="0">
                <a:solidFill>
                  <a:schemeClr val="tx2"/>
                </a:solidFill>
                <a:sym typeface="Symbol" pitchFamily="18" charset="2"/>
              </a:rPr>
              <a:t>3</a:t>
            </a:r>
            <a:r>
              <a:rPr lang="en-GB" dirty="0" smtClean="0">
                <a:sym typeface="Symbol" pitchFamily="18" charset="2"/>
              </a:rPr>
              <a:t> * 64 + </a:t>
            </a:r>
            <a:r>
              <a:rPr lang="en-GB" dirty="0" smtClean="0">
                <a:solidFill>
                  <a:schemeClr val="tx2"/>
                </a:solidFill>
                <a:sym typeface="Symbol" pitchFamily="18" charset="2"/>
              </a:rPr>
              <a:t>0</a:t>
            </a:r>
            <a:r>
              <a:rPr lang="en-GB" dirty="0" smtClean="0">
                <a:sym typeface="Symbol" pitchFamily="18" charset="2"/>
              </a:rPr>
              <a:t> * 8 + </a:t>
            </a:r>
            <a:r>
              <a:rPr lang="en-GB" dirty="0" smtClean="0">
                <a:solidFill>
                  <a:schemeClr val="tx2"/>
                </a:solidFill>
                <a:sym typeface="Symbol" pitchFamily="18" charset="2"/>
              </a:rPr>
              <a:t>0</a:t>
            </a:r>
            <a:r>
              <a:rPr lang="en-GB" dirty="0" smtClean="0">
                <a:sym typeface="Symbol" pitchFamily="18" charset="2"/>
              </a:rPr>
              <a:t> * 1</a:t>
            </a:r>
            <a:br>
              <a:rPr lang="en-GB" dirty="0" smtClean="0">
                <a:sym typeface="Symbol" pitchFamily="18" charset="2"/>
              </a:rPr>
            </a:br>
            <a:r>
              <a:rPr lang="en-GB" dirty="0" smtClean="0">
                <a:sym typeface="Symbol" pitchFamily="18" charset="2"/>
              </a:rPr>
              <a:t>	= 512 + 192 </a:t>
            </a:r>
            <a:br>
              <a:rPr lang="en-GB" dirty="0" smtClean="0">
                <a:sym typeface="Symbol" pitchFamily="18" charset="2"/>
              </a:rPr>
            </a:br>
            <a:r>
              <a:rPr lang="en-GB" dirty="0" smtClean="0">
                <a:sym typeface="Symbol" pitchFamily="18" charset="2"/>
              </a:rPr>
              <a:t>	= 704</a:t>
            </a:r>
            <a:r>
              <a:rPr lang="en-GB" baseline="-25000" dirty="0" smtClean="0">
                <a:sym typeface="Symbol" pitchFamily="18" charset="2"/>
              </a:rPr>
              <a:t>10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26628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  <a:endParaRPr lang="en-US" sz="1400" dirty="0">
              <a:latin typeface="Arial" charset="0"/>
            </a:endParaRPr>
          </a:p>
        </p:txBody>
      </p:sp>
      <p:sp>
        <p:nvSpPr>
          <p:cNvPr id="26629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2663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Lecture 6 - </a:t>
            </a:r>
            <a:fld id="{332078C7-8DF4-482C-B61A-62BEF83E6B9C}" type="slidenum">
              <a:rPr lang="en-US" sz="1400" smtClean="0">
                <a:latin typeface="Arial" charset="0"/>
              </a:rPr>
              <a:pPr eaLnBrk="1" hangingPunct="1"/>
              <a:t>24</a:t>
            </a:fld>
            <a:endParaRPr lang="en-US" sz="1400" dirty="0" smtClean="0">
              <a:latin typeface="Arial" charset="0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Nota Bene</a:t>
            </a:r>
          </a:p>
        </p:txBody>
      </p:sp>
      <p:sp>
        <p:nvSpPr>
          <p:cNvPr id="2765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two conversion algorithms are pairs</a:t>
            </a:r>
          </a:p>
          <a:p>
            <a:r>
              <a:rPr lang="en-US" dirty="0" smtClean="0"/>
              <a:t>If you convert a number </a:t>
            </a:r>
            <a:r>
              <a:rPr lang="en-US" i="1" dirty="0" smtClean="0"/>
              <a:t>n</a:t>
            </a:r>
            <a:r>
              <a:rPr lang="en-US" dirty="0" smtClean="0"/>
              <a:t> from base 10 to base </a:t>
            </a:r>
            <a:r>
              <a:rPr lang="en-US" i="1" dirty="0" smtClean="0"/>
              <a:t>b</a:t>
            </a:r>
            <a:endParaRPr lang="en-US" dirty="0" smtClean="0"/>
          </a:p>
          <a:p>
            <a:pPr lvl="1"/>
            <a:r>
              <a:rPr lang="en-US" dirty="0" smtClean="0"/>
              <a:t>You can check your result by converting the result back to base 10</a:t>
            </a:r>
          </a:p>
          <a:p>
            <a:r>
              <a:rPr lang="en-US" dirty="0" smtClean="0"/>
              <a:t>If you convert a number </a:t>
            </a:r>
            <a:r>
              <a:rPr lang="en-US" i="1" dirty="0" smtClean="0"/>
              <a:t>n</a:t>
            </a:r>
            <a:r>
              <a:rPr lang="en-US" dirty="0" smtClean="0"/>
              <a:t> from base </a:t>
            </a:r>
            <a:r>
              <a:rPr lang="en-US" i="1" dirty="0" smtClean="0"/>
              <a:t>b</a:t>
            </a:r>
            <a:r>
              <a:rPr lang="en-US" dirty="0" smtClean="0"/>
              <a:t> to base 10</a:t>
            </a:r>
          </a:p>
          <a:p>
            <a:pPr lvl="1"/>
            <a:r>
              <a:rPr lang="en-US" dirty="0" smtClean="0"/>
              <a:t>You can check your result by converting the result back to base </a:t>
            </a:r>
            <a:r>
              <a:rPr lang="en-US" i="1" dirty="0" smtClean="0"/>
              <a:t>b</a:t>
            </a:r>
            <a:endParaRPr lang="en-US" dirty="0" smtClean="0"/>
          </a:p>
        </p:txBody>
      </p:sp>
      <p:sp>
        <p:nvSpPr>
          <p:cNvPr id="27652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  <a:endParaRPr lang="en-US" sz="1400" dirty="0">
              <a:latin typeface="Arial" charset="0"/>
            </a:endParaRPr>
          </a:p>
        </p:txBody>
      </p:sp>
      <p:sp>
        <p:nvSpPr>
          <p:cNvPr id="27653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2765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Lecture 6 - </a:t>
            </a:r>
            <a:fld id="{8E9A7051-25D2-4476-B1B8-20C6B6A575C4}" type="slidenum">
              <a:rPr lang="en-US" sz="1400" smtClean="0">
                <a:latin typeface="Arial" charset="0"/>
              </a:rPr>
              <a:pPr eaLnBrk="1" hangingPunct="1"/>
              <a:t>25</a:t>
            </a:fld>
            <a:endParaRPr lang="en-US" sz="1400" dirty="0" smtClean="0">
              <a:latin typeface="Arial" charset="0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  <a:endParaRPr lang="en-US" sz="1400" dirty="0">
              <a:latin typeface="Arial" charset="0"/>
            </a:endParaRPr>
          </a:p>
        </p:txBody>
      </p:sp>
      <p:sp>
        <p:nvSpPr>
          <p:cNvPr id="28675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2867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Lecture 6 - </a:t>
            </a:r>
            <a:fld id="{BED1942D-CB69-421B-828F-EF488014F912}" type="slidenum">
              <a:rPr lang="en-US" sz="1400" smtClean="0">
                <a:latin typeface="Arial" charset="0"/>
              </a:rPr>
              <a:pPr eaLnBrk="1" hangingPunct="1"/>
              <a:t>26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2867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Key Concepts Summary</a:t>
            </a:r>
          </a:p>
        </p:txBody>
      </p:sp>
      <p:sp>
        <p:nvSpPr>
          <p:cNvPr id="2867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Divisibility of integers</a:t>
            </a:r>
          </a:p>
          <a:p>
            <a:pPr eaLnBrk="1" hangingPunct="1"/>
            <a:r>
              <a:rPr lang="en-US" smtClean="0"/>
              <a:t>Prime numbers</a:t>
            </a:r>
          </a:p>
          <a:p>
            <a:pPr eaLnBrk="1" hangingPunct="1"/>
            <a:r>
              <a:rPr lang="en-US" smtClean="0"/>
              <a:t>Remainder Theorem</a:t>
            </a:r>
          </a:p>
          <a:p>
            <a:pPr eaLnBrk="1" hangingPunct="1"/>
            <a:r>
              <a:rPr lang="en-US" smtClean="0"/>
              <a:t>GCD</a:t>
            </a:r>
          </a:p>
          <a:p>
            <a:pPr eaLnBrk="1" hangingPunct="1"/>
            <a:r>
              <a:rPr lang="en-US" smtClean="0"/>
              <a:t>LCM</a:t>
            </a:r>
          </a:p>
          <a:p>
            <a:pPr eaLnBrk="1" hangingPunct="1"/>
            <a:r>
              <a:rPr lang="en-US" smtClean="0"/>
              <a:t>Expansion into different base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  <a:endParaRPr lang="en-US" sz="1400" dirty="0">
              <a:latin typeface="Arial" charset="0"/>
            </a:endParaRPr>
          </a:p>
        </p:txBody>
      </p:sp>
      <p:sp>
        <p:nvSpPr>
          <p:cNvPr id="12291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1229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Lecture 6 - </a:t>
            </a:r>
            <a:fld id="{0339A30B-DE12-4C21-A380-6D81E52ABD67}" type="slidenum">
              <a:rPr lang="en-US" sz="1400" smtClean="0">
                <a:latin typeface="Arial" charset="0"/>
              </a:rPr>
              <a:pPr eaLnBrk="1" hangingPunct="1"/>
              <a:t>3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2222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Remainder Theorem</a:t>
            </a:r>
          </a:p>
        </p:txBody>
      </p:sp>
      <p:sp>
        <p:nvSpPr>
          <p:cNvPr id="2222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76400"/>
            <a:ext cx="8077200" cy="44958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/>
              <a:t>Given two integers,  </a:t>
            </a:r>
            <a:r>
              <a:rPr lang="en-US" i="1" dirty="0"/>
              <a:t>n</a:t>
            </a:r>
            <a:r>
              <a:rPr lang="en-US" dirty="0"/>
              <a:t> and </a:t>
            </a:r>
            <a:r>
              <a:rPr lang="en-US" i="1" dirty="0"/>
              <a:t>m</a:t>
            </a:r>
            <a:r>
              <a:rPr lang="en-US" dirty="0"/>
              <a:t> with  </a:t>
            </a:r>
            <a:r>
              <a:rPr lang="en-US" i="1" dirty="0"/>
              <a:t>n</a:t>
            </a:r>
            <a:r>
              <a:rPr lang="en-US" dirty="0"/>
              <a:t> </a:t>
            </a:r>
            <a:r>
              <a:rPr lang="en-US" sz="2400" dirty="0"/>
              <a:t>&gt; </a:t>
            </a:r>
            <a:r>
              <a:rPr lang="en-US" dirty="0"/>
              <a:t>0</a:t>
            </a:r>
            <a:r>
              <a:rPr lang="en-US" dirty="0" smtClean="0"/>
              <a:t>,</a:t>
            </a:r>
          </a:p>
          <a:p>
            <a:pPr lvl="1" eaLnBrk="1" hangingPunct="1">
              <a:defRPr/>
            </a:pPr>
            <a:r>
              <a:rPr lang="en-US" dirty="0" smtClean="0"/>
              <a:t>Perform </a:t>
            </a:r>
            <a:r>
              <a:rPr lang="en-US" dirty="0"/>
              <a:t>the integer division of </a:t>
            </a:r>
            <a:r>
              <a:rPr lang="en-US" i="1" dirty="0"/>
              <a:t>m</a:t>
            </a:r>
            <a:r>
              <a:rPr lang="en-US" dirty="0"/>
              <a:t> by </a:t>
            </a:r>
            <a:r>
              <a:rPr lang="en-US" i="1" dirty="0"/>
              <a:t>n</a:t>
            </a:r>
          </a:p>
          <a:p>
            <a:pPr lvl="2" eaLnBrk="1" hangingPunct="1">
              <a:defRPr/>
            </a:pPr>
            <a:r>
              <a:rPr lang="en-US" i="1" dirty="0"/>
              <a:t>q </a:t>
            </a:r>
            <a:r>
              <a:rPr lang="en-US" dirty="0"/>
              <a:t>is the quotient and</a:t>
            </a:r>
            <a:r>
              <a:rPr lang="en-US" i="1" dirty="0"/>
              <a:t> r </a:t>
            </a:r>
            <a:r>
              <a:rPr lang="en-US" dirty="0"/>
              <a:t>is the remainder</a:t>
            </a:r>
          </a:p>
          <a:p>
            <a:pPr lvl="2" eaLnBrk="1" hangingPunct="1">
              <a:defRPr/>
            </a:pPr>
            <a:r>
              <a:rPr lang="en-GB" i="1" dirty="0"/>
              <a:t>q</a:t>
            </a:r>
            <a:r>
              <a:rPr lang="en-GB" dirty="0"/>
              <a:t> and </a:t>
            </a:r>
            <a:r>
              <a:rPr lang="en-GB" i="1" dirty="0"/>
              <a:t>r</a:t>
            </a:r>
            <a:r>
              <a:rPr lang="en-GB" dirty="0"/>
              <a:t> are </a:t>
            </a:r>
            <a:r>
              <a:rPr lang="en-GB" dirty="0" smtClean="0"/>
              <a:t>unique because we require  </a:t>
            </a:r>
            <a:r>
              <a:rPr lang="en-US" dirty="0" smtClean="0"/>
              <a:t>0 </a:t>
            </a:r>
            <a:r>
              <a:rPr lang="en-US" sz="1600" dirty="0"/>
              <a:t>&lt;= </a:t>
            </a:r>
            <a:r>
              <a:rPr lang="en-US" i="1" dirty="0"/>
              <a:t>r</a:t>
            </a:r>
            <a:r>
              <a:rPr lang="en-US" dirty="0"/>
              <a:t> </a:t>
            </a:r>
            <a:r>
              <a:rPr lang="en-US" sz="1600" dirty="0"/>
              <a:t>&lt; </a:t>
            </a:r>
            <a:r>
              <a:rPr lang="en-US" i="1" dirty="0"/>
              <a:t>n</a:t>
            </a:r>
          </a:p>
          <a:p>
            <a:pPr eaLnBrk="1" hangingPunct="1">
              <a:defRPr/>
            </a:pPr>
            <a:r>
              <a:rPr lang="en-US" dirty="0" smtClean="0"/>
              <a:t> Therefore, we can write    </a:t>
            </a:r>
          </a:p>
          <a:p>
            <a:pPr marL="0" indent="0" eaLnBrk="1" hangingPunct="1">
              <a:buFontTx/>
              <a:buNone/>
              <a:defRPr/>
            </a:pPr>
            <a:r>
              <a:rPr lang="en-US" i="1" dirty="0"/>
              <a:t>	</a:t>
            </a:r>
            <a:r>
              <a:rPr lang="en-US" i="1" dirty="0" smtClean="0"/>
              <a:t>	m</a:t>
            </a:r>
            <a:r>
              <a:rPr lang="en-US" dirty="0" smtClean="0"/>
              <a:t> </a:t>
            </a:r>
            <a:r>
              <a:rPr lang="en-US" sz="2800" dirty="0" smtClean="0"/>
              <a:t>=</a:t>
            </a:r>
            <a:r>
              <a:rPr lang="en-US" dirty="0" smtClean="0"/>
              <a:t> </a:t>
            </a:r>
            <a:r>
              <a:rPr lang="en-US" i="1" dirty="0" smtClean="0"/>
              <a:t>q</a:t>
            </a:r>
            <a:r>
              <a:rPr lang="en-US" dirty="0" smtClean="0"/>
              <a:t>*</a:t>
            </a:r>
            <a:r>
              <a:rPr lang="en-US" i="1" dirty="0" smtClean="0"/>
              <a:t>n</a:t>
            </a:r>
            <a:r>
              <a:rPr lang="en-US" dirty="0" smtClean="0"/>
              <a:t> + </a:t>
            </a:r>
            <a:r>
              <a:rPr lang="en-US" i="1" dirty="0" smtClean="0"/>
              <a:t>r</a:t>
            </a:r>
          </a:p>
          <a:p>
            <a:pPr eaLnBrk="1" hangingPunct="1">
              <a:defRPr/>
            </a:pPr>
            <a:r>
              <a:rPr lang="en-US" dirty="0" smtClean="0"/>
              <a:t>This result is known as the Remainder Theorem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22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22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2222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2222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2222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2222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2222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2222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2210" grpId="0" autoUpdateAnimBg="0"/>
      <p:bldP spid="222211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  <a:endParaRPr lang="en-US" sz="1400" dirty="0">
              <a:latin typeface="Arial" charset="0"/>
            </a:endParaRPr>
          </a:p>
        </p:txBody>
      </p:sp>
      <p:sp>
        <p:nvSpPr>
          <p:cNvPr id="13315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1331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Lecture 6 - </a:t>
            </a:r>
            <a:fld id="{956BF85C-25FB-4F0F-B96C-072687F9D847}" type="slidenum">
              <a:rPr lang="en-US" sz="1400" smtClean="0">
                <a:latin typeface="Arial" charset="0"/>
              </a:rPr>
              <a:pPr eaLnBrk="1" hangingPunct="1"/>
              <a:t>4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1331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Examples of m = qn + r</a:t>
            </a:r>
          </a:p>
        </p:txBody>
      </p:sp>
      <p:sp>
        <p:nvSpPr>
          <p:cNvPr id="1331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 smtClean="0"/>
              <a:t>If </a:t>
            </a:r>
            <a:r>
              <a:rPr lang="en-GB" i="1" smtClean="0"/>
              <a:t>n</a:t>
            </a:r>
            <a:r>
              <a:rPr lang="en-GB" smtClean="0"/>
              <a:t> is 3 and </a:t>
            </a:r>
            <a:r>
              <a:rPr lang="en-GB" i="1" smtClean="0"/>
              <a:t>m</a:t>
            </a:r>
            <a:r>
              <a:rPr lang="en-GB" smtClean="0"/>
              <a:t> is 16</a:t>
            </a:r>
          </a:p>
          <a:p>
            <a:pPr lvl="1" eaLnBrk="1" hangingPunct="1"/>
            <a:r>
              <a:rPr lang="en-GB" smtClean="0"/>
              <a:t> 16 = 5*3 + 1			</a:t>
            </a:r>
            <a:r>
              <a:rPr lang="en-GB" i="1" smtClean="0"/>
              <a:t>q</a:t>
            </a:r>
            <a:r>
              <a:rPr lang="en-GB" smtClean="0"/>
              <a:t> = 5;    	</a:t>
            </a:r>
            <a:r>
              <a:rPr lang="en-GB" i="1" smtClean="0"/>
              <a:t>r</a:t>
            </a:r>
            <a:r>
              <a:rPr lang="en-GB" smtClean="0"/>
              <a:t> = 1</a:t>
            </a:r>
          </a:p>
          <a:p>
            <a:pPr eaLnBrk="1" hangingPunct="1">
              <a:spcBef>
                <a:spcPts val="1263"/>
              </a:spcBef>
            </a:pPr>
            <a:r>
              <a:rPr lang="en-GB" smtClean="0"/>
              <a:t>If </a:t>
            </a:r>
            <a:r>
              <a:rPr lang="en-GB" i="1" smtClean="0"/>
              <a:t>n</a:t>
            </a:r>
            <a:r>
              <a:rPr lang="en-GB" smtClean="0"/>
              <a:t> is 10 and </a:t>
            </a:r>
            <a:r>
              <a:rPr lang="en-GB" i="1" smtClean="0"/>
              <a:t>m</a:t>
            </a:r>
            <a:r>
              <a:rPr lang="en-GB" smtClean="0"/>
              <a:t> is 3</a:t>
            </a:r>
          </a:p>
          <a:p>
            <a:pPr lvl="1" eaLnBrk="1" hangingPunct="1"/>
            <a:r>
              <a:rPr lang="en-GB" smtClean="0"/>
              <a:t> 3 = 0*10 + 3 		</a:t>
            </a:r>
            <a:r>
              <a:rPr lang="en-GB" i="1" smtClean="0"/>
              <a:t>q</a:t>
            </a:r>
            <a:r>
              <a:rPr lang="en-GB" smtClean="0"/>
              <a:t> = 0;    	</a:t>
            </a:r>
            <a:r>
              <a:rPr lang="en-GB" i="1" smtClean="0"/>
              <a:t>r</a:t>
            </a:r>
            <a:r>
              <a:rPr lang="en-GB" smtClean="0"/>
              <a:t> = 3</a:t>
            </a:r>
          </a:p>
          <a:p>
            <a:pPr eaLnBrk="1" hangingPunct="1">
              <a:spcBef>
                <a:spcPts val="1263"/>
              </a:spcBef>
            </a:pPr>
            <a:r>
              <a:rPr lang="en-GB" smtClean="0"/>
              <a:t>If </a:t>
            </a:r>
            <a:r>
              <a:rPr lang="en-GB" i="1" smtClean="0"/>
              <a:t>n</a:t>
            </a:r>
            <a:r>
              <a:rPr lang="en-GB" smtClean="0"/>
              <a:t> is 5 and </a:t>
            </a:r>
            <a:r>
              <a:rPr lang="en-GB" i="1" smtClean="0"/>
              <a:t>m</a:t>
            </a:r>
            <a:r>
              <a:rPr lang="en-GB" smtClean="0"/>
              <a:t> is –11</a:t>
            </a:r>
          </a:p>
          <a:p>
            <a:pPr lvl="1" eaLnBrk="1" hangingPunct="1"/>
            <a:r>
              <a:rPr lang="en-GB" smtClean="0"/>
              <a:t> 11 = – 3*5  + 4 		</a:t>
            </a:r>
            <a:r>
              <a:rPr lang="en-GB" i="1" smtClean="0"/>
              <a:t>q</a:t>
            </a:r>
            <a:r>
              <a:rPr lang="en-GB" smtClean="0"/>
              <a:t> = – 3;   	</a:t>
            </a:r>
            <a:r>
              <a:rPr lang="en-GB" i="1" smtClean="0"/>
              <a:t>r</a:t>
            </a:r>
            <a:r>
              <a:rPr lang="en-GB" smtClean="0"/>
              <a:t> = 4</a:t>
            </a:r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  <a:endParaRPr lang="en-US" sz="1400" dirty="0">
              <a:latin typeface="Arial" charset="0"/>
            </a:endParaRPr>
          </a:p>
        </p:txBody>
      </p:sp>
      <p:sp>
        <p:nvSpPr>
          <p:cNvPr id="5123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512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Lecture 6 - </a:t>
            </a:r>
            <a:fld id="{276BD25C-07BF-4B79-9F31-6BC749B89E41}" type="slidenum">
              <a:rPr lang="en-US" sz="1400" smtClean="0">
                <a:latin typeface="Arial" charset="0"/>
              </a:rPr>
              <a:pPr eaLnBrk="1" hangingPunct="1"/>
              <a:t>5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512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Divisibility</a:t>
            </a:r>
          </a:p>
        </p:txBody>
      </p:sp>
      <p:sp>
        <p:nvSpPr>
          <p:cNvPr id="512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 sz="2800" dirty="0" smtClean="0"/>
              <a:t>If one integer, </a:t>
            </a:r>
            <a:r>
              <a:rPr lang="en-GB" sz="2800" i="1" dirty="0" smtClean="0"/>
              <a:t>n</a:t>
            </a:r>
            <a:r>
              <a:rPr lang="en-GB" sz="2800" dirty="0" smtClean="0"/>
              <a:t>,  divides into a second integer, </a:t>
            </a:r>
            <a:r>
              <a:rPr lang="en-GB" sz="2800" i="1" dirty="0" smtClean="0"/>
              <a:t>m</a:t>
            </a:r>
            <a:r>
              <a:rPr lang="en-GB" sz="2800" dirty="0" smtClean="0"/>
              <a:t>, without a remainder, then we say that </a:t>
            </a:r>
          </a:p>
          <a:p>
            <a:pPr lvl="1" eaLnBrk="1" hangingPunct="1"/>
            <a:r>
              <a:rPr lang="en-GB" sz="2400" i="1" dirty="0" smtClean="0"/>
              <a:t>n</a:t>
            </a:r>
            <a:r>
              <a:rPr lang="en-GB" sz="2400" dirty="0" smtClean="0"/>
              <a:t> divides </a:t>
            </a:r>
            <a:r>
              <a:rPr lang="en-GB" sz="2400" i="1" dirty="0" smtClean="0"/>
              <a:t>m</a:t>
            </a:r>
            <a:r>
              <a:rPr lang="en-GB" sz="2400" dirty="0" smtClean="0"/>
              <a:t>  </a:t>
            </a:r>
          </a:p>
          <a:p>
            <a:pPr lvl="1" eaLnBrk="1" hangingPunct="1"/>
            <a:r>
              <a:rPr lang="en-GB" sz="2400" dirty="0" smtClean="0"/>
              <a:t>Denoted </a:t>
            </a:r>
            <a:r>
              <a:rPr lang="en-GB" sz="2400" i="1" dirty="0" smtClean="0"/>
              <a:t>n</a:t>
            </a:r>
            <a:r>
              <a:rPr lang="en-GB" sz="2400" dirty="0" smtClean="0"/>
              <a:t> | </a:t>
            </a:r>
            <a:r>
              <a:rPr lang="en-GB" sz="2400" i="1" dirty="0" smtClean="0"/>
              <a:t>m </a:t>
            </a:r>
          </a:p>
          <a:p>
            <a:pPr eaLnBrk="1" hangingPunct="1"/>
            <a:r>
              <a:rPr lang="en-GB" sz="2800" dirty="0" smtClean="0"/>
              <a:t>If one integer, </a:t>
            </a:r>
            <a:r>
              <a:rPr lang="en-GB" sz="2800" i="1" dirty="0" smtClean="0"/>
              <a:t>n</a:t>
            </a:r>
            <a:r>
              <a:rPr lang="en-GB" sz="2800" dirty="0" smtClean="0"/>
              <a:t>, does not divide evenly into a second integer, </a:t>
            </a:r>
            <a:r>
              <a:rPr lang="en-GB" sz="2800" i="1" dirty="0" smtClean="0"/>
              <a:t>m</a:t>
            </a:r>
            <a:r>
              <a:rPr lang="en-GB" sz="2800" dirty="0" smtClean="0"/>
              <a:t>, then we say that </a:t>
            </a:r>
          </a:p>
          <a:p>
            <a:pPr lvl="1" eaLnBrk="1" hangingPunct="1"/>
            <a:r>
              <a:rPr lang="en-GB" sz="2400" i="1" dirty="0" smtClean="0">
                <a:sym typeface="Symbol" pitchFamily="18" charset="2"/>
              </a:rPr>
              <a:t>n</a:t>
            </a:r>
            <a:r>
              <a:rPr lang="en-GB" sz="2400" dirty="0" smtClean="0">
                <a:sym typeface="Symbol" pitchFamily="18" charset="2"/>
              </a:rPr>
              <a:t> does not divide </a:t>
            </a:r>
            <a:r>
              <a:rPr lang="en-GB" sz="2400" i="1" dirty="0" smtClean="0">
                <a:sym typeface="Symbol" pitchFamily="18" charset="2"/>
              </a:rPr>
              <a:t>m</a:t>
            </a:r>
          </a:p>
          <a:p>
            <a:pPr lvl="1" eaLnBrk="1" hangingPunct="1"/>
            <a:r>
              <a:rPr lang="en-GB" sz="2400" dirty="0" smtClean="0"/>
              <a:t>Denoted </a:t>
            </a:r>
            <a:r>
              <a:rPr lang="en-GB" sz="2400" i="1" dirty="0" smtClean="0"/>
              <a:t>n</a:t>
            </a:r>
            <a:r>
              <a:rPr lang="en-GB" sz="2400" dirty="0" smtClean="0"/>
              <a:t>  |  </a:t>
            </a:r>
            <a:r>
              <a:rPr lang="en-GB" sz="2400" i="1" dirty="0" smtClean="0"/>
              <a:t>m</a:t>
            </a:r>
          </a:p>
        </p:txBody>
      </p:sp>
      <p:sp>
        <p:nvSpPr>
          <p:cNvPr id="5127" name="Line 4"/>
          <p:cNvSpPr>
            <a:spLocks noChangeShapeType="1"/>
          </p:cNvSpPr>
          <p:nvPr/>
        </p:nvSpPr>
        <p:spPr bwMode="auto">
          <a:xfrm flipH="1">
            <a:off x="2884488" y="5029200"/>
            <a:ext cx="152400" cy="15398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  <a:endParaRPr lang="en-US" sz="1400" dirty="0">
              <a:latin typeface="Arial" charset="0"/>
            </a:endParaRPr>
          </a:p>
        </p:txBody>
      </p:sp>
      <p:sp>
        <p:nvSpPr>
          <p:cNvPr id="6147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61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Lecture 6 - </a:t>
            </a:r>
            <a:fld id="{937F0576-9E15-49A2-86FC-C9076BD00623}" type="slidenum">
              <a:rPr lang="en-US" sz="1400" smtClean="0">
                <a:latin typeface="Arial" charset="0"/>
              </a:rPr>
              <a:pPr eaLnBrk="1" hangingPunct="1"/>
              <a:t>6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6149" name="Rectangle 2"/>
          <p:cNvSpPr>
            <a:spLocks noGrp="1" noChangeArrowheads="1"/>
          </p:cNvSpPr>
          <p:nvPr>
            <p:ph type="title"/>
          </p:nvPr>
        </p:nvSpPr>
        <p:spPr>
          <a:xfrm>
            <a:off x="461963" y="0"/>
            <a:ext cx="8229600" cy="1143000"/>
          </a:xfrm>
        </p:spPr>
        <p:txBody>
          <a:bodyPr/>
          <a:lstStyle/>
          <a:p>
            <a:pPr eaLnBrk="1" hangingPunct="1"/>
            <a:r>
              <a:rPr lang="en-GB" smtClean="0"/>
              <a:t>Some Properties of Divisibility</a:t>
            </a:r>
          </a:p>
        </p:txBody>
      </p:sp>
      <p:sp>
        <p:nvSpPr>
          <p:cNvPr id="615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7350" y="1393825"/>
            <a:ext cx="8756650" cy="4962525"/>
          </a:xfrm>
        </p:spPr>
        <p:txBody>
          <a:bodyPr/>
          <a:lstStyle/>
          <a:p>
            <a:pPr eaLnBrk="1" hangingPunct="1"/>
            <a:r>
              <a:rPr lang="en-GB" smtClean="0"/>
              <a:t>If </a:t>
            </a:r>
            <a:r>
              <a:rPr lang="en-GB" i="1" smtClean="0"/>
              <a:t>n</a:t>
            </a:r>
            <a:r>
              <a:rPr lang="en-GB" smtClean="0"/>
              <a:t> | </a:t>
            </a:r>
            <a:r>
              <a:rPr lang="en-GB" i="1" smtClean="0"/>
              <a:t>m</a:t>
            </a:r>
            <a:r>
              <a:rPr lang="en-GB" smtClean="0"/>
              <a:t>, </a:t>
            </a:r>
          </a:p>
          <a:p>
            <a:pPr lvl="1" eaLnBrk="1" hangingPunct="1"/>
            <a:r>
              <a:rPr lang="en-GB" smtClean="0"/>
              <a:t>There exists an integer </a:t>
            </a:r>
            <a:r>
              <a:rPr lang="en-GB" i="1" smtClean="0"/>
              <a:t>k</a:t>
            </a:r>
            <a:r>
              <a:rPr lang="en-GB" smtClean="0"/>
              <a:t> such that </a:t>
            </a:r>
            <a:r>
              <a:rPr lang="en-GB" i="1" smtClean="0"/>
              <a:t>m</a:t>
            </a:r>
            <a:r>
              <a:rPr lang="en-GB" smtClean="0"/>
              <a:t> = </a:t>
            </a:r>
            <a:r>
              <a:rPr lang="en-GB" i="1" smtClean="0"/>
              <a:t>k</a:t>
            </a:r>
            <a:r>
              <a:rPr lang="en-GB" smtClean="0">
                <a:sym typeface="Symbol" pitchFamily="18" charset="2"/>
              </a:rPr>
              <a:t> * </a:t>
            </a:r>
            <a:r>
              <a:rPr lang="en-GB" i="1" smtClean="0">
                <a:sym typeface="Symbol" pitchFamily="18" charset="2"/>
              </a:rPr>
              <a:t>n</a:t>
            </a:r>
          </a:p>
          <a:p>
            <a:pPr eaLnBrk="1" hangingPunct="1"/>
            <a:r>
              <a:rPr lang="en-GB" smtClean="0"/>
              <a:t>The absolute values of both </a:t>
            </a:r>
            <a:r>
              <a:rPr lang="en-GB" i="1" smtClean="0"/>
              <a:t>k</a:t>
            </a:r>
            <a:r>
              <a:rPr lang="en-GB" smtClean="0"/>
              <a:t> and </a:t>
            </a:r>
            <a:r>
              <a:rPr lang="en-GB" i="1" smtClean="0"/>
              <a:t>n</a:t>
            </a:r>
            <a:r>
              <a:rPr lang="en-GB" smtClean="0"/>
              <a:t> are less than the absolute value of </a:t>
            </a:r>
            <a:r>
              <a:rPr lang="en-GB" i="1" smtClean="0"/>
              <a:t>m</a:t>
            </a:r>
            <a:r>
              <a:rPr lang="en-GB" smtClean="0"/>
              <a:t>, i.e., |</a:t>
            </a:r>
            <a:r>
              <a:rPr lang="en-GB" i="1" smtClean="0"/>
              <a:t>n</a:t>
            </a:r>
            <a:r>
              <a:rPr lang="en-GB" smtClean="0"/>
              <a:t>| &lt; |</a:t>
            </a:r>
            <a:r>
              <a:rPr lang="en-GB" i="1" smtClean="0"/>
              <a:t>m</a:t>
            </a:r>
            <a:r>
              <a:rPr lang="en-GB" smtClean="0"/>
              <a:t>| and |</a:t>
            </a:r>
            <a:r>
              <a:rPr lang="en-GB" i="1" smtClean="0"/>
              <a:t>k</a:t>
            </a:r>
            <a:r>
              <a:rPr lang="en-GB" smtClean="0"/>
              <a:t>| &lt; |</a:t>
            </a:r>
            <a:r>
              <a:rPr lang="en-GB" i="1" smtClean="0"/>
              <a:t>m</a:t>
            </a:r>
            <a:r>
              <a:rPr lang="en-GB" smtClean="0"/>
              <a:t>|</a:t>
            </a:r>
          </a:p>
          <a:p>
            <a:pPr eaLnBrk="1" hangingPunct="1"/>
            <a:r>
              <a:rPr lang="en-GB" smtClean="0"/>
              <a:t>Examples:</a:t>
            </a:r>
          </a:p>
          <a:p>
            <a:pPr lvl="1" eaLnBrk="1" hangingPunct="1">
              <a:buFontTx/>
              <a:buNone/>
            </a:pPr>
            <a:r>
              <a:rPr lang="en-GB" smtClean="0"/>
              <a:t>4 | 24</a:t>
            </a:r>
          </a:p>
          <a:p>
            <a:pPr lvl="1" eaLnBrk="1" hangingPunct="1">
              <a:buFontTx/>
              <a:buNone/>
            </a:pPr>
            <a:r>
              <a:rPr lang="en-GB" smtClean="0"/>
              <a:t>	24 = 4</a:t>
            </a:r>
            <a:r>
              <a:rPr lang="en-GB" smtClean="0">
                <a:sym typeface="Symbol" pitchFamily="18" charset="2"/>
              </a:rPr>
              <a:t> * 6 		both 4 and 6 are less than 24</a:t>
            </a:r>
          </a:p>
          <a:p>
            <a:pPr lvl="1" eaLnBrk="1" hangingPunct="1">
              <a:buFontTx/>
              <a:buNone/>
            </a:pPr>
            <a:r>
              <a:rPr lang="en-GB" smtClean="0">
                <a:sym typeface="Symbol" pitchFamily="18" charset="2"/>
              </a:rPr>
              <a:t>5 | 135</a:t>
            </a:r>
          </a:p>
          <a:p>
            <a:pPr lvl="1" eaLnBrk="1" hangingPunct="1">
              <a:buFontTx/>
              <a:buNone/>
            </a:pPr>
            <a:r>
              <a:rPr lang="en-GB" smtClean="0">
                <a:sym typeface="Symbol" pitchFamily="18" charset="2"/>
              </a:rPr>
              <a:t>	135 = 5 * 27 		both 5 and 27 are less than 135</a:t>
            </a:r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  <a:endParaRPr lang="en-US" sz="1400" dirty="0">
              <a:latin typeface="Arial" charset="0"/>
            </a:endParaRPr>
          </a:p>
        </p:txBody>
      </p:sp>
      <p:sp>
        <p:nvSpPr>
          <p:cNvPr id="7171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717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Lecture 6 - </a:t>
            </a:r>
            <a:fld id="{8A2AE121-A4DF-4E09-BAFF-8D1902C6FF28}" type="slidenum">
              <a:rPr lang="en-US" sz="1400" smtClean="0">
                <a:latin typeface="Arial" charset="0"/>
              </a:rPr>
              <a:pPr eaLnBrk="1" hangingPunct="1"/>
              <a:t>7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717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Simple properties of divisibility</a:t>
            </a:r>
          </a:p>
        </p:txBody>
      </p:sp>
      <p:sp>
        <p:nvSpPr>
          <p:cNvPr id="717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 dirty="0" smtClean="0"/>
              <a:t>Given three integers  </a:t>
            </a:r>
            <a:r>
              <a:rPr lang="en-GB" i="1" dirty="0" smtClean="0"/>
              <a:t>a, b, c  </a:t>
            </a:r>
            <a:r>
              <a:rPr lang="en-GB" dirty="0" smtClean="0"/>
              <a:t>with </a:t>
            </a:r>
            <a:r>
              <a:rPr lang="en-GB" i="1" dirty="0" smtClean="0"/>
              <a:t> </a:t>
            </a:r>
            <a:r>
              <a:rPr lang="en-GB" dirty="0" smtClean="0"/>
              <a:t> </a:t>
            </a:r>
            <a:r>
              <a:rPr lang="en-GB" i="1" dirty="0" smtClean="0"/>
              <a:t>a</a:t>
            </a:r>
            <a:r>
              <a:rPr lang="en-GB" dirty="0" smtClean="0"/>
              <a:t> | </a:t>
            </a:r>
            <a:r>
              <a:rPr lang="en-GB" i="1" dirty="0" smtClean="0"/>
              <a:t>b</a:t>
            </a:r>
            <a:r>
              <a:rPr lang="en-GB" dirty="0" smtClean="0"/>
              <a:t> and </a:t>
            </a:r>
            <a:r>
              <a:rPr lang="en-GB" i="1" dirty="0" smtClean="0"/>
              <a:t>a</a:t>
            </a:r>
            <a:r>
              <a:rPr lang="en-GB" dirty="0" smtClean="0"/>
              <a:t> | </a:t>
            </a:r>
            <a:r>
              <a:rPr lang="en-GB" i="1" dirty="0" smtClean="0"/>
              <a:t>c</a:t>
            </a:r>
            <a:r>
              <a:rPr lang="en-GB" dirty="0" smtClean="0"/>
              <a:t>, then</a:t>
            </a:r>
          </a:p>
          <a:p>
            <a:pPr lvl="1" eaLnBrk="1" hangingPunct="1"/>
            <a:r>
              <a:rPr lang="en-GB" dirty="0" smtClean="0"/>
              <a:t> </a:t>
            </a:r>
            <a:r>
              <a:rPr lang="en-GB" i="1" dirty="0" smtClean="0"/>
              <a:t>a</a:t>
            </a:r>
            <a:r>
              <a:rPr lang="en-GB" dirty="0" smtClean="0"/>
              <a:t> | (</a:t>
            </a:r>
            <a:r>
              <a:rPr lang="en-GB" i="1" dirty="0" smtClean="0"/>
              <a:t>b</a:t>
            </a:r>
            <a:r>
              <a:rPr lang="en-GB" dirty="0" smtClean="0"/>
              <a:t> + </a:t>
            </a:r>
            <a:r>
              <a:rPr lang="en-GB" i="1" dirty="0" smtClean="0"/>
              <a:t>c</a:t>
            </a:r>
            <a:r>
              <a:rPr lang="en-GB" dirty="0" smtClean="0"/>
              <a:t>)</a:t>
            </a:r>
          </a:p>
          <a:p>
            <a:pPr lvl="1" eaLnBrk="1" hangingPunct="1"/>
            <a:r>
              <a:rPr lang="en-GB" dirty="0" smtClean="0"/>
              <a:t> </a:t>
            </a:r>
            <a:r>
              <a:rPr lang="en-GB" i="1" dirty="0" smtClean="0"/>
              <a:t>a</a:t>
            </a:r>
            <a:r>
              <a:rPr lang="en-GB" dirty="0" smtClean="0"/>
              <a:t> | (</a:t>
            </a:r>
            <a:r>
              <a:rPr lang="en-GB" i="1" dirty="0" smtClean="0"/>
              <a:t>b</a:t>
            </a:r>
            <a:r>
              <a:rPr lang="en-GB" dirty="0" smtClean="0"/>
              <a:t> - </a:t>
            </a:r>
            <a:r>
              <a:rPr lang="en-GB" i="1" dirty="0" smtClean="0"/>
              <a:t>c</a:t>
            </a:r>
            <a:r>
              <a:rPr lang="en-GB" dirty="0" smtClean="0"/>
              <a:t>)</a:t>
            </a:r>
          </a:p>
          <a:p>
            <a:pPr lvl="1" eaLnBrk="1" hangingPunct="1"/>
            <a:r>
              <a:rPr lang="en-GB" i="1" dirty="0" smtClean="0"/>
              <a:t>a</a:t>
            </a:r>
            <a:r>
              <a:rPr lang="en-GB" dirty="0" smtClean="0"/>
              <a:t> | </a:t>
            </a:r>
            <a:r>
              <a:rPr lang="en-GB" i="1" dirty="0" err="1" smtClean="0"/>
              <a:t>bc</a:t>
            </a:r>
            <a:endParaRPr lang="en-GB" i="1" dirty="0" smtClean="0"/>
          </a:p>
          <a:p>
            <a:pPr eaLnBrk="1" hangingPunct="1"/>
            <a:r>
              <a:rPr lang="en-GB" dirty="0" smtClean="0"/>
              <a:t>Given </a:t>
            </a:r>
            <a:r>
              <a:rPr lang="en-GB" dirty="0"/>
              <a:t>three integers  </a:t>
            </a:r>
            <a:r>
              <a:rPr lang="en-GB" i="1" dirty="0"/>
              <a:t>a, b, c  </a:t>
            </a:r>
            <a:r>
              <a:rPr lang="en-GB" dirty="0"/>
              <a:t>with </a:t>
            </a:r>
            <a:r>
              <a:rPr lang="en-GB" i="1" dirty="0"/>
              <a:t> </a:t>
            </a:r>
            <a:r>
              <a:rPr lang="en-GB" dirty="0" smtClean="0"/>
              <a:t> </a:t>
            </a:r>
            <a:r>
              <a:rPr lang="en-GB" i="1" dirty="0" smtClean="0"/>
              <a:t>a</a:t>
            </a:r>
            <a:r>
              <a:rPr lang="en-GB" dirty="0" smtClean="0"/>
              <a:t> | </a:t>
            </a:r>
            <a:r>
              <a:rPr lang="en-GB" i="1" dirty="0" smtClean="0"/>
              <a:t>b</a:t>
            </a:r>
            <a:r>
              <a:rPr lang="en-GB" dirty="0" smtClean="0"/>
              <a:t> and </a:t>
            </a:r>
            <a:r>
              <a:rPr lang="en-GB" i="1" dirty="0" smtClean="0"/>
              <a:t>b</a:t>
            </a:r>
            <a:r>
              <a:rPr lang="en-GB" dirty="0" smtClean="0"/>
              <a:t> | </a:t>
            </a:r>
            <a:r>
              <a:rPr lang="en-GB" i="1" dirty="0" smtClean="0"/>
              <a:t>c</a:t>
            </a:r>
            <a:r>
              <a:rPr lang="en-GB" dirty="0" smtClean="0"/>
              <a:t>, then </a:t>
            </a:r>
          </a:p>
          <a:p>
            <a:pPr lvl="1" eaLnBrk="1" hangingPunct="1"/>
            <a:r>
              <a:rPr lang="en-GB" dirty="0" smtClean="0"/>
              <a:t> </a:t>
            </a:r>
            <a:r>
              <a:rPr lang="en-GB" i="1" dirty="0" smtClean="0"/>
              <a:t>a</a:t>
            </a:r>
            <a:r>
              <a:rPr lang="en-GB" dirty="0" smtClean="0"/>
              <a:t> | </a:t>
            </a:r>
            <a:r>
              <a:rPr lang="en-GB" i="1" dirty="0" smtClean="0"/>
              <a:t>c</a:t>
            </a:r>
            <a:endParaRPr lang="en-US" i="1" dirty="0" smtClean="0"/>
          </a:p>
          <a:p>
            <a:pPr eaLnBrk="1" hangingPunct="1"/>
            <a:endParaRPr lang="en-GB" dirty="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  <a:endParaRPr lang="en-US" sz="1400" dirty="0">
              <a:latin typeface="Arial" charset="0"/>
            </a:endParaRPr>
          </a:p>
        </p:txBody>
      </p:sp>
      <p:sp>
        <p:nvSpPr>
          <p:cNvPr id="9219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922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Lecture 6 - </a:t>
            </a:r>
            <a:fld id="{3CEA490D-0A35-4F4A-A05B-02B85A70D92A}" type="slidenum">
              <a:rPr lang="en-US" sz="1400" smtClean="0">
                <a:latin typeface="Arial" charset="0"/>
              </a:rPr>
              <a:pPr eaLnBrk="1" hangingPunct="1"/>
              <a:t>8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922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Prime Numbers</a:t>
            </a:r>
          </a:p>
        </p:txBody>
      </p:sp>
      <p:sp>
        <p:nvSpPr>
          <p:cNvPr id="922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828800"/>
            <a:ext cx="8229600" cy="4322763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GB" sz="2800" smtClean="0"/>
              <a:t>A number </a:t>
            </a:r>
            <a:r>
              <a:rPr lang="en-GB" sz="2800" i="1" smtClean="0"/>
              <a:t>p</a:t>
            </a:r>
            <a:r>
              <a:rPr lang="en-GB" sz="2800" smtClean="0"/>
              <a:t> is called prime if the only positive integers that divide </a:t>
            </a:r>
            <a:r>
              <a:rPr lang="en-GB" sz="2800" i="1" smtClean="0"/>
              <a:t>p</a:t>
            </a:r>
            <a:r>
              <a:rPr lang="en-GB" sz="2800" smtClean="0"/>
              <a:t> are </a:t>
            </a:r>
            <a:r>
              <a:rPr lang="en-GB" sz="2800" i="1" smtClean="0"/>
              <a:t>p</a:t>
            </a:r>
            <a:r>
              <a:rPr lang="en-GB" sz="2800" smtClean="0"/>
              <a:t> and 1</a:t>
            </a:r>
          </a:p>
          <a:p>
            <a:pPr eaLnBrk="1" hangingPunct="1">
              <a:lnSpc>
                <a:spcPct val="80000"/>
              </a:lnSpc>
            </a:pPr>
            <a:r>
              <a:rPr lang="en-GB" sz="2800" smtClean="0"/>
              <a:t>Examples of prime numbers: 2, 3, 5, 7, 11 </a:t>
            </a:r>
          </a:p>
          <a:p>
            <a:pPr eaLnBrk="1" hangingPunct="1">
              <a:lnSpc>
                <a:spcPct val="80000"/>
              </a:lnSpc>
            </a:pPr>
            <a:r>
              <a:rPr lang="en-GB" smtClean="0"/>
              <a:t>There are many computer algorithms that can be used to determine if a number n&gt;1 is prime, with greater or lesser efficiency</a:t>
            </a:r>
          </a:p>
          <a:p>
            <a:pPr eaLnBrk="1" hangingPunct="1">
              <a:lnSpc>
                <a:spcPct val="80000"/>
              </a:lnSpc>
            </a:pPr>
            <a:r>
              <a:rPr lang="en-GB" sz="2800" smtClean="0"/>
              <a:t>Who cares ?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smtClean="0"/>
              <a:t>Anyone who buys anything online or has a wireless network they do not want to share !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smtClean="0"/>
              <a:t>Cryptography involves prime number in some manner</a:t>
            </a:r>
          </a:p>
        </p:txBody>
      </p:sp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  <a:endParaRPr lang="en-US" sz="1400" dirty="0">
              <a:latin typeface="Arial" charset="0"/>
            </a:endParaRPr>
          </a:p>
        </p:txBody>
      </p:sp>
      <p:sp>
        <p:nvSpPr>
          <p:cNvPr id="10243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1024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Lecture 6 - </a:t>
            </a:r>
            <a:fld id="{BA840D4B-E1CB-4933-8BAB-79BFAA62A8CD}" type="slidenum">
              <a:rPr lang="en-US" sz="1400" smtClean="0">
                <a:latin typeface="Arial" charset="0"/>
              </a:rPr>
              <a:pPr eaLnBrk="1" hangingPunct="1"/>
              <a:t>9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1024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Basic Prime Number Algorithm</a:t>
            </a:r>
          </a:p>
        </p:txBody>
      </p:sp>
      <p:sp>
        <p:nvSpPr>
          <p:cNvPr id="1024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buFontTx/>
              <a:buNone/>
            </a:pPr>
            <a:endParaRPr lang="en-GB" sz="2400" smtClean="0">
              <a:latin typeface="Lucida Console" pitchFamily="49" charset="0"/>
            </a:endParaRPr>
          </a:p>
          <a:p>
            <a:pPr marL="609600" indent="-609600" eaLnBrk="1" hangingPunct="1">
              <a:buFontTx/>
              <a:buNone/>
            </a:pPr>
            <a:r>
              <a:rPr lang="en-GB" sz="2400" smtClean="0">
                <a:latin typeface="Lucida Console" pitchFamily="49" charset="0"/>
              </a:rPr>
              <a:t>Function IsPrime( n )</a:t>
            </a:r>
          </a:p>
          <a:p>
            <a:pPr marL="990600" lvl="1" indent="-533400" eaLnBrk="1" hangingPunct="1">
              <a:buFontTx/>
              <a:buNone/>
            </a:pPr>
            <a:r>
              <a:rPr lang="en-GB" sz="2400" smtClean="0">
                <a:latin typeface="Lucida Console" pitchFamily="49" charset="0"/>
              </a:rPr>
              <a:t>nIsPrime = True</a:t>
            </a:r>
          </a:p>
          <a:p>
            <a:pPr marL="990600" lvl="1" indent="-533400" eaLnBrk="1" hangingPunct="1">
              <a:buFontTx/>
              <a:buNone/>
            </a:pPr>
            <a:r>
              <a:rPr lang="en-GB" sz="2400" smtClean="0">
                <a:latin typeface="Lucida Console" pitchFamily="49" charset="0"/>
              </a:rPr>
              <a:t>for i= 2 to n-1</a:t>
            </a:r>
          </a:p>
          <a:p>
            <a:pPr marL="990600" lvl="1" indent="-533400" eaLnBrk="1" hangingPunct="1">
              <a:buFontTx/>
              <a:buNone/>
            </a:pPr>
            <a:r>
              <a:rPr lang="en-GB" sz="2400" smtClean="0">
                <a:latin typeface="Lucida Console" pitchFamily="49" charset="0"/>
              </a:rPr>
              <a:t>	if( i | n)</a:t>
            </a:r>
          </a:p>
          <a:p>
            <a:pPr marL="990600" lvl="1" indent="-533400" eaLnBrk="1" hangingPunct="1">
              <a:buFontTx/>
              <a:buNone/>
            </a:pPr>
            <a:r>
              <a:rPr lang="en-GB" sz="2400" smtClean="0">
                <a:latin typeface="Lucida Console" pitchFamily="49" charset="0"/>
              </a:rPr>
              <a:t>		nIsPrime = False</a:t>
            </a:r>
          </a:p>
          <a:p>
            <a:pPr marL="990600" lvl="1" indent="-533400" eaLnBrk="1" hangingPunct="1">
              <a:buFontTx/>
              <a:buNone/>
            </a:pPr>
            <a:r>
              <a:rPr lang="en-GB" sz="2400" smtClean="0">
                <a:latin typeface="Lucida Console" pitchFamily="49" charset="0"/>
              </a:rPr>
              <a:t>		Exit Loop</a:t>
            </a:r>
          </a:p>
          <a:p>
            <a:pPr marL="990600" lvl="1" indent="-533400" eaLnBrk="1" hangingPunct="1">
              <a:buFontTx/>
              <a:buNone/>
            </a:pPr>
            <a:r>
              <a:rPr lang="en-GB" sz="2400" smtClean="0">
                <a:latin typeface="Lucida Console" pitchFamily="49" charset="0"/>
              </a:rPr>
              <a:t>return (nIsPrime)</a:t>
            </a:r>
            <a:endParaRPr lang="en-US" sz="2400" smtClean="0">
              <a:latin typeface="Lucida Console" pitchFamily="49" charset="0"/>
            </a:endParaRPr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Fireball">
  <a:themeElements>
    <a:clrScheme name="Fireball 1">
      <a:dk1>
        <a:srgbClr val="5F5F5F"/>
      </a:dk1>
      <a:lt1>
        <a:srgbClr val="FFFFCC"/>
      </a:lt1>
      <a:dk2>
        <a:srgbClr val="000000"/>
      </a:dk2>
      <a:lt2>
        <a:srgbClr val="FFCC66"/>
      </a:lt2>
      <a:accent1>
        <a:srgbClr val="FF9933"/>
      </a:accent1>
      <a:accent2>
        <a:srgbClr val="CC0066"/>
      </a:accent2>
      <a:accent3>
        <a:srgbClr val="AAAAAA"/>
      </a:accent3>
      <a:accent4>
        <a:srgbClr val="DADAAE"/>
      </a:accent4>
      <a:accent5>
        <a:srgbClr val="FFCAAD"/>
      </a:accent5>
      <a:accent6>
        <a:srgbClr val="B9005C"/>
      </a:accent6>
      <a:hlink>
        <a:srgbClr val="CC00CC"/>
      </a:hlink>
      <a:folHlink>
        <a:srgbClr val="990099"/>
      </a:folHlink>
    </a:clrScheme>
    <a:fontScheme name="Fireball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Fireball 1">
        <a:dk1>
          <a:srgbClr val="5F5F5F"/>
        </a:dk1>
        <a:lt1>
          <a:srgbClr val="FFFFCC"/>
        </a:lt1>
        <a:dk2>
          <a:srgbClr val="000000"/>
        </a:dk2>
        <a:lt2>
          <a:srgbClr val="FFCC66"/>
        </a:lt2>
        <a:accent1>
          <a:srgbClr val="FF9933"/>
        </a:accent1>
        <a:accent2>
          <a:srgbClr val="CC0066"/>
        </a:accent2>
        <a:accent3>
          <a:srgbClr val="AAAAAA"/>
        </a:accent3>
        <a:accent4>
          <a:srgbClr val="DADAAE"/>
        </a:accent4>
        <a:accent5>
          <a:srgbClr val="FFCAAD"/>
        </a:accent5>
        <a:accent6>
          <a:srgbClr val="B9005C"/>
        </a:accent6>
        <a:hlink>
          <a:srgbClr val="CC00CC"/>
        </a:hlink>
        <a:folHlink>
          <a:srgbClr val="9900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reball 2">
        <a:dk1>
          <a:srgbClr val="000000"/>
        </a:dk1>
        <a:lt1>
          <a:srgbClr val="FFFFFF"/>
        </a:lt1>
        <a:dk2>
          <a:srgbClr val="FF9900"/>
        </a:dk2>
        <a:lt2>
          <a:srgbClr val="5F5F5F"/>
        </a:lt2>
        <a:accent1>
          <a:srgbClr val="FF9933"/>
        </a:accent1>
        <a:accent2>
          <a:srgbClr val="CC0066"/>
        </a:accent2>
        <a:accent3>
          <a:srgbClr val="FFFFFF"/>
        </a:accent3>
        <a:accent4>
          <a:srgbClr val="000000"/>
        </a:accent4>
        <a:accent5>
          <a:srgbClr val="FFCAAD"/>
        </a:accent5>
        <a:accent6>
          <a:srgbClr val="B9005C"/>
        </a:accent6>
        <a:hlink>
          <a:srgbClr val="CC00CC"/>
        </a:hlink>
        <a:folHlink>
          <a:srgbClr val="9900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ireball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Designs\Fireball.pot</Template>
  <TotalTime>2871</TotalTime>
  <Words>1179</Words>
  <Application>Microsoft Office PowerPoint</Application>
  <PresentationFormat>On-screen Show (4:3)</PresentationFormat>
  <Paragraphs>258</Paragraphs>
  <Slides>26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Fireball</vt:lpstr>
      <vt:lpstr>Lecture 6 Integers</vt:lpstr>
      <vt:lpstr>Lecture Introduction</vt:lpstr>
      <vt:lpstr>Remainder Theorem</vt:lpstr>
      <vt:lpstr>Examples of m = qn + r</vt:lpstr>
      <vt:lpstr>Divisibility</vt:lpstr>
      <vt:lpstr>Some Properties of Divisibility</vt:lpstr>
      <vt:lpstr>Simple properties of divisibility</vt:lpstr>
      <vt:lpstr>Prime Numbers</vt:lpstr>
      <vt:lpstr>Basic Prime Number Algorithm</vt:lpstr>
      <vt:lpstr>Factoring a Number into its Primes</vt:lpstr>
      <vt:lpstr>Modulus</vt:lpstr>
      <vt:lpstr>Modulus(cont)</vt:lpstr>
      <vt:lpstr>Greatest Common Divisor</vt:lpstr>
      <vt:lpstr>GCD Example</vt:lpstr>
      <vt:lpstr>Euclid’s Algorithm</vt:lpstr>
      <vt:lpstr>Euclid’s Algorithm Example</vt:lpstr>
      <vt:lpstr>Least Common Multiple</vt:lpstr>
      <vt:lpstr>Representation of Integers</vt:lpstr>
      <vt:lpstr>Algorithm: Base 10 to Base b</vt:lpstr>
      <vt:lpstr>Example: Decimal 482 to Base 5</vt:lpstr>
      <vt:lpstr>Example: Decimal 704 to Base 8 (Octal)</vt:lpstr>
      <vt:lpstr>Algorithm: Base b to Base 10</vt:lpstr>
      <vt:lpstr>Example: 32125 to Base 10</vt:lpstr>
      <vt:lpstr>Example: 13008 to Base 10</vt:lpstr>
      <vt:lpstr>Nota Bene</vt:lpstr>
      <vt:lpstr>Key Concepts Summary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Opening Lecture</dc:title>
  <dc:creator>Bill</dc:creator>
  <cp:lastModifiedBy>Bill</cp:lastModifiedBy>
  <cp:revision>95</cp:revision>
  <cp:lastPrinted>1601-01-01T00:00:00Z</cp:lastPrinted>
  <dcterms:created xsi:type="dcterms:W3CDTF">2003-01-26T23:29:36Z</dcterms:created>
  <dcterms:modified xsi:type="dcterms:W3CDTF">2014-08-20T15:14:21Z</dcterms:modified>
</cp:coreProperties>
</file>